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9"/>
  </p:notesMasterIdLst>
  <p:sldIdLst>
    <p:sldId id="256" r:id="rId2"/>
    <p:sldId id="257" r:id="rId3"/>
    <p:sldId id="258" r:id="rId4"/>
    <p:sldId id="461" r:id="rId5"/>
    <p:sldId id="486" r:id="rId6"/>
    <p:sldId id="460" r:id="rId7"/>
    <p:sldId id="462" r:id="rId8"/>
    <p:sldId id="459"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465" r:id="rId30"/>
    <p:sldId id="489" r:id="rId31"/>
    <p:sldId id="490" r:id="rId32"/>
    <p:sldId id="48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483"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466" r:id="rId133"/>
    <p:sldId id="377" r:id="rId134"/>
    <p:sldId id="378" r:id="rId135"/>
    <p:sldId id="379" r:id="rId136"/>
    <p:sldId id="485" r:id="rId137"/>
    <p:sldId id="381" r:id="rId1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lvl1pPr>
    <a:lvl2pPr marL="0" marR="0" indent="45720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lvl2pPr>
    <a:lvl3pPr marL="0" marR="0" indent="91440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lvl3pPr>
    <a:lvl4pPr marL="0" marR="0" indent="137160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lvl4pPr>
    <a:lvl5pPr marL="0" marR="0" indent="182880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lvl5pPr>
    <a:lvl6pPr marL="0" marR="0" indent="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lvl6pPr>
    <a:lvl7pPr marL="0" marR="0" indent="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lvl7pPr>
    <a:lvl8pPr marL="0" marR="0" indent="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lvl8pPr>
    <a:lvl9pPr marL="0" marR="0" indent="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BA4"/>
    <a:srgbClr val="39589C"/>
    <a:srgbClr val="4EA7CD"/>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635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635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38"/>
    <p:restoredTop sz="97329"/>
  </p:normalViewPr>
  <p:slideViewPr>
    <p:cSldViewPr snapToGrid="0" snapToObjects="1">
      <p:cViewPr>
        <p:scale>
          <a:sx n="110" d="100"/>
          <a:sy n="110" d="100"/>
        </p:scale>
        <p:origin x="1384"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presProps" Target="presProps.xml"/><Relationship Id="rId141" Type="http://schemas.openxmlformats.org/officeDocument/2006/relationships/viewProps" Target="viewProps.xml"/><Relationship Id="rId142" Type="http://schemas.openxmlformats.org/officeDocument/2006/relationships/theme" Target="theme/theme1.xml"/><Relationship Id="rId1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Shape 28"/>
          <p:cNvSpPr>
            <a:spLocks noGrp="1" noRot="1" noChangeAspect="1"/>
          </p:cNvSpPr>
          <p:nvPr>
            <p:ph type="sldImg"/>
          </p:nvPr>
        </p:nvSpPr>
        <p:spPr>
          <a:xfrm>
            <a:off x="1143000" y="685800"/>
            <a:ext cx="4572000" cy="3429000"/>
          </a:xfrm>
          <a:prstGeom prst="rect">
            <a:avLst/>
          </a:prstGeom>
        </p:spPr>
        <p:txBody>
          <a:bodyPr/>
          <a:lstStyle/>
          <a:p>
            <a:endParaRPr/>
          </a:p>
        </p:txBody>
      </p:sp>
      <p:sp>
        <p:nvSpPr>
          <p:cNvPr id="29" name="Shape 2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59159238"/>
      </p:ext>
    </p:extLst>
  </p:cSld>
  <p:clrMap bg1="lt1" tx1="dk1" bg2="lt2" tx2="dk2" accent1="accent1" accent2="accent2" accent3="accent3" accent4="accent4" accent5="accent5" accent6="accent6" hlink="hlink" folHlink="folHlink"/>
  <p:notesStyle>
    <a:lvl1pPr defTabSz="590133" latinLnBrk="0">
      <a:spcBef>
        <a:spcPts val="500"/>
      </a:spcBef>
      <a:defRPr sz="1400">
        <a:latin typeface="+mj-lt"/>
        <a:ea typeface="+mj-ea"/>
        <a:cs typeface="+mj-cs"/>
        <a:sym typeface="Times New Roman"/>
      </a:defRPr>
    </a:lvl1pPr>
    <a:lvl2pPr indent="228600" defTabSz="590133" latinLnBrk="0">
      <a:spcBef>
        <a:spcPts val="500"/>
      </a:spcBef>
      <a:defRPr sz="1400">
        <a:latin typeface="+mj-lt"/>
        <a:ea typeface="+mj-ea"/>
        <a:cs typeface="+mj-cs"/>
        <a:sym typeface="Times New Roman"/>
      </a:defRPr>
    </a:lvl2pPr>
    <a:lvl3pPr indent="457200" defTabSz="590133" latinLnBrk="0">
      <a:spcBef>
        <a:spcPts val="500"/>
      </a:spcBef>
      <a:defRPr sz="1400">
        <a:latin typeface="+mj-lt"/>
        <a:ea typeface="+mj-ea"/>
        <a:cs typeface="+mj-cs"/>
        <a:sym typeface="Times New Roman"/>
      </a:defRPr>
    </a:lvl3pPr>
    <a:lvl4pPr indent="685800" defTabSz="590133" latinLnBrk="0">
      <a:spcBef>
        <a:spcPts val="500"/>
      </a:spcBef>
      <a:defRPr sz="1400">
        <a:latin typeface="+mj-lt"/>
        <a:ea typeface="+mj-ea"/>
        <a:cs typeface="+mj-cs"/>
        <a:sym typeface="Times New Roman"/>
      </a:defRPr>
    </a:lvl4pPr>
    <a:lvl5pPr indent="914400" defTabSz="590133" latinLnBrk="0">
      <a:spcBef>
        <a:spcPts val="500"/>
      </a:spcBef>
      <a:defRPr sz="1400">
        <a:latin typeface="+mj-lt"/>
        <a:ea typeface="+mj-ea"/>
        <a:cs typeface="+mj-cs"/>
        <a:sym typeface="Times New Roman"/>
      </a:defRPr>
    </a:lvl5pPr>
    <a:lvl6pPr indent="1143000" defTabSz="590133" latinLnBrk="0">
      <a:spcBef>
        <a:spcPts val="500"/>
      </a:spcBef>
      <a:defRPr sz="1400">
        <a:latin typeface="+mj-lt"/>
        <a:ea typeface="+mj-ea"/>
        <a:cs typeface="+mj-cs"/>
        <a:sym typeface="Times New Roman"/>
      </a:defRPr>
    </a:lvl6pPr>
    <a:lvl7pPr indent="1371600" defTabSz="590133" latinLnBrk="0">
      <a:spcBef>
        <a:spcPts val="500"/>
      </a:spcBef>
      <a:defRPr sz="1400">
        <a:latin typeface="+mj-lt"/>
        <a:ea typeface="+mj-ea"/>
        <a:cs typeface="+mj-cs"/>
        <a:sym typeface="Times New Roman"/>
      </a:defRPr>
    </a:lvl7pPr>
    <a:lvl8pPr indent="1600200" defTabSz="590133" latinLnBrk="0">
      <a:spcBef>
        <a:spcPts val="500"/>
      </a:spcBef>
      <a:defRPr sz="1400">
        <a:latin typeface="+mj-lt"/>
        <a:ea typeface="+mj-ea"/>
        <a:cs typeface="+mj-cs"/>
        <a:sym typeface="Times New Roman"/>
      </a:defRPr>
    </a:lvl8pPr>
    <a:lvl9pPr indent="1828800" defTabSz="590133" latinLnBrk="0">
      <a:spcBef>
        <a:spcPts val="500"/>
      </a:spcBef>
      <a:defRPr sz="14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Tree>
    <p:extLst>
      <p:ext uri="{BB962C8B-B14F-4D97-AF65-F5344CB8AC3E}">
        <p14:creationId xmlns:p14="http://schemas.microsoft.com/office/powerpoint/2010/main" val="2095058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Tree>
    <p:extLst>
      <p:ext uri="{BB962C8B-B14F-4D97-AF65-F5344CB8AC3E}">
        <p14:creationId xmlns:p14="http://schemas.microsoft.com/office/powerpoint/2010/main" val="674211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Tree>
    <p:extLst>
      <p:ext uri="{BB962C8B-B14F-4D97-AF65-F5344CB8AC3E}">
        <p14:creationId xmlns:p14="http://schemas.microsoft.com/office/powerpoint/2010/main" val="180257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 name="Slide Number Placeholder 8"/>
          <p:cNvSpPr>
            <a:spLocks noGrp="1"/>
          </p:cNvSpPr>
          <p:nvPr>
            <p:ph type="sldNum" sz="quarter" idx="4"/>
          </p:nvPr>
        </p:nvSpPr>
        <p:spPr>
          <a:xfrm>
            <a:off x="9432896" y="-3421"/>
            <a:ext cx="2925763" cy="519112"/>
          </a:xfrm>
          <a:prstGeom prst="rect">
            <a:avLst/>
          </a:prstGeom>
        </p:spPr>
        <p:txBody>
          <a:bodyPr vert="horz" lIns="91440" tIns="45720" rIns="91440" bIns="45720" rtlCol="0" anchor="ctr"/>
          <a:lstStyle>
            <a:lvl1pPr algn="r">
              <a:defRPr sz="1200">
                <a:solidFill>
                  <a:schemeClr val="tx1">
                    <a:tint val="75000"/>
                  </a:schemeClr>
                </a:solidFill>
              </a:defRPr>
            </a:lvl1pPr>
          </a:lstStyle>
          <a:p>
            <a:fld id="{10B8A005-9D04-D14A-8F1F-270F1A8D3BC7}" type="slidenum">
              <a:rPr lang="nl-NL" smtClean="0"/>
              <a:t>‹#›</a:t>
            </a:fld>
            <a:endParaRPr lang="nl-NL"/>
          </a:p>
        </p:txBody>
      </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Default">
    <p:spTree>
      <p:nvGrpSpPr>
        <p:cNvPr id="1" name=""/>
        <p:cNvGrpSpPr/>
        <p:nvPr/>
      </p:nvGrpSpPr>
      <p:grpSpPr>
        <a:xfrm>
          <a:off x="0" y="0"/>
          <a:ext cx="0" cy="0"/>
          <a:chOff x="0" y="0"/>
          <a:chExt cx="0" cy="0"/>
        </a:xfrm>
      </p:grpSpPr>
      <p:sp>
        <p:nvSpPr>
          <p:cNvPr id="11" name="Title Text"/>
          <p:cNvSpPr txBox="1">
            <a:spLocks noGrp="1"/>
          </p:cNvSpPr>
          <p:nvPr>
            <p:ph type="title"/>
          </p:nvPr>
        </p:nvSpPr>
        <p:spPr>
          <a:xfrm>
            <a:off x="977682" y="3029937"/>
            <a:ext cx="11049436" cy="2090704"/>
          </a:xfrm>
          <a:prstGeom prst="rect">
            <a:avLst/>
          </a:prstGeom>
        </p:spPr>
        <p:txBody>
          <a:bodyPr/>
          <a:lstStyle/>
          <a:p>
            <a:r>
              <a:rPr dirty="0"/>
              <a:t>Title Text</a:t>
            </a:r>
          </a:p>
        </p:txBody>
      </p:sp>
      <p:sp>
        <p:nvSpPr>
          <p:cNvPr id="12" name="Body Level One…"/>
          <p:cNvSpPr txBox="1">
            <a:spLocks noGrp="1"/>
          </p:cNvSpPr>
          <p:nvPr>
            <p:ph type="body" sz="quarter" idx="1"/>
          </p:nvPr>
        </p:nvSpPr>
        <p:spPr>
          <a:xfrm>
            <a:off x="1952632" y="5527039"/>
            <a:ext cx="9099536" cy="2492588"/>
          </a:xfrm>
          <a:prstGeom prst="rect">
            <a:avLst/>
          </a:prstGeom>
        </p:spPr>
        <p:txBody>
          <a:bodyPr/>
          <a:lstStyle>
            <a:lvl1pPr algn="ctr">
              <a:lnSpc>
                <a:spcPct val="102000"/>
              </a:lnSpc>
              <a:spcBef>
                <a:spcPts val="0"/>
              </a:spcBef>
              <a:defRPr sz="2000" spc="99"/>
            </a:lvl1pPr>
            <a:lvl2pPr algn="ctr">
              <a:lnSpc>
                <a:spcPct val="102000"/>
              </a:lnSpc>
              <a:spcBef>
                <a:spcPts val="0"/>
              </a:spcBef>
              <a:defRPr sz="2000" spc="99"/>
            </a:lvl2pPr>
            <a:lvl3pPr algn="ctr">
              <a:lnSpc>
                <a:spcPct val="102000"/>
              </a:lnSpc>
              <a:spcBef>
                <a:spcPts val="0"/>
              </a:spcBef>
              <a:defRPr sz="2000" spc="99"/>
            </a:lvl3pPr>
            <a:lvl4pPr algn="ctr">
              <a:lnSpc>
                <a:spcPct val="102000"/>
              </a:lnSpc>
              <a:spcBef>
                <a:spcPts val="0"/>
              </a:spcBef>
              <a:defRPr sz="2000" spc="99"/>
            </a:lvl4pPr>
            <a:lvl5pPr algn="ctr">
              <a:lnSpc>
                <a:spcPct val="102000"/>
              </a:lnSpc>
              <a:spcBef>
                <a:spcPts val="0"/>
              </a:spcBef>
              <a:defRPr sz="2000" spc="99"/>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52288" y="389324"/>
            <a:ext cx="11706371" cy="16269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r>
              <a:rPr dirty="0"/>
              <a:t>Title Text</a:t>
            </a:r>
          </a:p>
        </p:txBody>
      </p:sp>
      <p:sp>
        <p:nvSpPr>
          <p:cNvPr id="3" name="Body Level One…"/>
          <p:cNvSpPr txBox="1">
            <a:spLocks noGrp="1"/>
          </p:cNvSpPr>
          <p:nvPr>
            <p:ph type="body" idx="1"/>
          </p:nvPr>
        </p:nvSpPr>
        <p:spPr>
          <a:xfrm>
            <a:off x="652288" y="2282670"/>
            <a:ext cx="11706371" cy="643819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TextBox 5"/>
          <p:cNvSpPr txBox="1"/>
          <p:nvPr userDrawn="1"/>
        </p:nvSpPr>
        <p:spPr>
          <a:xfrm>
            <a:off x="-70339" y="5220415"/>
            <a:ext cx="488832" cy="4735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9013" tIns="59013" rIns="59013" bIns="59013" numCol="1" spcCol="38100" rtlCol="0" anchor="t">
            <a:spAutoFit/>
          </a:bodyPr>
          <a:lstStyle/>
          <a:p>
            <a:pPr marL="0" marR="0" indent="0" algn="ctr" defTabSz="590133" rtl="0" fontAlgn="auto" latinLnBrk="0" hangingPunct="0">
              <a:lnSpc>
                <a:spcPts val="3580"/>
              </a:lnSpc>
              <a:spcBef>
                <a:spcPts val="0"/>
              </a:spcBef>
              <a:spcAft>
                <a:spcPts val="0"/>
              </a:spcAft>
              <a:buClrTx/>
              <a:buSzTx/>
              <a:buFontTx/>
              <a:buNone/>
              <a:tabLst/>
            </a:pPr>
            <a:r>
              <a:rPr kumimoji="0" lang="nl-NL" sz="4400" b="1" u="none" strike="noStrike" cap="none" spc="70" normalizeH="0" baseline="0" dirty="0" smtClean="0">
                <a:ln>
                  <a:noFill/>
                </a:ln>
                <a:solidFill>
                  <a:srgbClr val="009BA4"/>
                </a:solidFill>
                <a:effectLst/>
                <a:uFillTx/>
                <a:latin typeface="Avenir Next Condensed Heavy" charset="0"/>
                <a:ea typeface="Avenir Next Condensed Heavy" charset="0"/>
                <a:cs typeface="Avenir Next Condensed Heavy" charset="0"/>
                <a:sym typeface="Montserrat Regular"/>
              </a:rPr>
              <a:t>R</a:t>
            </a:r>
          </a:p>
          <a:p>
            <a:pPr marL="0" marR="0" indent="0" algn="ctr" defTabSz="590133" rtl="0" fontAlgn="auto" latinLnBrk="0" hangingPunct="0">
              <a:lnSpc>
                <a:spcPts val="3580"/>
              </a:lnSpc>
              <a:spcBef>
                <a:spcPts val="0"/>
              </a:spcBef>
              <a:spcAft>
                <a:spcPts val="0"/>
              </a:spcAft>
              <a:buClrTx/>
              <a:buSzTx/>
              <a:buFontTx/>
              <a:buNone/>
              <a:tabLst/>
            </a:pPr>
            <a:r>
              <a:rPr lang="nl-NL" sz="4400" b="1" dirty="0" smtClean="0">
                <a:solidFill>
                  <a:srgbClr val="009BA4"/>
                </a:solidFill>
                <a:latin typeface="Avenir Next Condensed Heavy" charset="0"/>
                <a:ea typeface="Avenir Next Condensed Heavy" charset="0"/>
                <a:cs typeface="Avenir Next Condensed Heavy" charset="0"/>
              </a:rPr>
              <a:t>E</a:t>
            </a:r>
          </a:p>
          <a:p>
            <a:pPr marL="0" marR="0" indent="0" algn="ctr" defTabSz="590133" rtl="0" fontAlgn="auto" latinLnBrk="0" hangingPunct="0">
              <a:lnSpc>
                <a:spcPts val="3580"/>
              </a:lnSpc>
              <a:spcBef>
                <a:spcPts val="0"/>
              </a:spcBef>
              <a:spcAft>
                <a:spcPts val="0"/>
              </a:spcAft>
              <a:buClrTx/>
              <a:buSzTx/>
              <a:buFontTx/>
              <a:buNone/>
              <a:tabLst/>
            </a:pPr>
            <a:r>
              <a:rPr kumimoji="0" lang="nl-NL" sz="4400" b="1" u="none" strike="noStrike" cap="none" spc="70" normalizeH="0" baseline="0" dirty="0" smtClean="0">
                <a:ln>
                  <a:noFill/>
                </a:ln>
                <a:solidFill>
                  <a:srgbClr val="009BA4"/>
                </a:solidFill>
                <a:effectLst/>
                <a:uFillTx/>
                <a:latin typeface="Avenir Next Condensed Heavy" charset="0"/>
                <a:ea typeface="Avenir Next Condensed Heavy" charset="0"/>
                <a:cs typeface="Avenir Next Condensed Heavy" charset="0"/>
                <a:sym typeface="Montserrat Regular"/>
              </a:rPr>
              <a:t>A</a:t>
            </a:r>
          </a:p>
          <a:p>
            <a:pPr marL="0" marR="0" indent="0" algn="ctr" defTabSz="590133" rtl="0" fontAlgn="auto" latinLnBrk="0" hangingPunct="0">
              <a:lnSpc>
                <a:spcPts val="3580"/>
              </a:lnSpc>
              <a:spcBef>
                <a:spcPts val="0"/>
              </a:spcBef>
              <a:spcAft>
                <a:spcPts val="0"/>
              </a:spcAft>
              <a:buClrTx/>
              <a:buSzTx/>
              <a:buFontTx/>
              <a:buNone/>
              <a:tabLst/>
            </a:pPr>
            <a:r>
              <a:rPr lang="nl-NL" sz="4400" b="1" dirty="0" smtClean="0">
                <a:latin typeface="Avenir Next Condensed Heavy" charset="0"/>
                <a:ea typeface="Avenir Next Condensed Heavy" charset="0"/>
                <a:cs typeface="Avenir Next Condensed Heavy" charset="0"/>
              </a:rPr>
              <a:t>C</a:t>
            </a:r>
          </a:p>
          <a:p>
            <a:pPr marL="0" marR="0" indent="0" algn="ctr" defTabSz="590133" rtl="0" fontAlgn="auto" latinLnBrk="0" hangingPunct="0">
              <a:lnSpc>
                <a:spcPts val="3580"/>
              </a:lnSpc>
              <a:spcBef>
                <a:spcPts val="0"/>
              </a:spcBef>
              <a:spcAft>
                <a:spcPts val="0"/>
              </a:spcAft>
              <a:buClrTx/>
              <a:buSzTx/>
              <a:buFontTx/>
              <a:buNone/>
              <a:tabLst/>
            </a:pPr>
            <a:r>
              <a:rPr kumimoji="0" lang="nl-NL" sz="4400" b="1" u="none" strike="noStrike" cap="none" spc="70" normalizeH="0" baseline="0" dirty="0" smtClean="0">
                <a:ln>
                  <a:noFill/>
                </a:ln>
                <a:solidFill>
                  <a:srgbClr val="000000"/>
                </a:solidFill>
                <a:effectLst/>
                <a:uFillTx/>
                <a:latin typeface="Avenir Next Condensed Heavy" charset="0"/>
                <a:ea typeface="Avenir Next Condensed Heavy" charset="0"/>
                <a:cs typeface="Avenir Next Condensed Heavy" charset="0"/>
                <a:sym typeface="Montserrat Regular"/>
              </a:rPr>
              <a:t>O</a:t>
            </a:r>
          </a:p>
          <a:p>
            <a:pPr marL="0" marR="0" indent="0" algn="ctr" defTabSz="590133" rtl="0" fontAlgn="auto" latinLnBrk="0" hangingPunct="0">
              <a:lnSpc>
                <a:spcPts val="3580"/>
              </a:lnSpc>
              <a:spcBef>
                <a:spcPts val="0"/>
              </a:spcBef>
              <a:spcAft>
                <a:spcPts val="0"/>
              </a:spcAft>
              <a:buClrTx/>
              <a:buSzTx/>
              <a:buFontTx/>
              <a:buNone/>
              <a:tabLst/>
            </a:pPr>
            <a:r>
              <a:rPr lang="nl-NL" sz="4400" b="1" dirty="0" smtClean="0">
                <a:latin typeface="Avenir Next Condensed Heavy" charset="0"/>
                <a:ea typeface="Avenir Next Condensed Heavy" charset="0"/>
                <a:cs typeface="Avenir Next Condensed Heavy" charset="0"/>
              </a:rPr>
              <a:t>L</a:t>
            </a:r>
          </a:p>
          <a:p>
            <a:pPr marL="0" marR="0" indent="0" algn="ctr" defTabSz="590133" rtl="0" fontAlgn="auto" latinLnBrk="0" hangingPunct="0">
              <a:lnSpc>
                <a:spcPts val="3580"/>
              </a:lnSpc>
              <a:spcBef>
                <a:spcPts val="0"/>
              </a:spcBef>
              <a:spcAft>
                <a:spcPts val="0"/>
              </a:spcAft>
              <a:buClrTx/>
              <a:buSzTx/>
              <a:buFontTx/>
              <a:buNone/>
              <a:tabLst/>
            </a:pPr>
            <a:r>
              <a:rPr lang="nl-NL" sz="4400" b="1" dirty="0" smtClean="0">
                <a:latin typeface="Avenir Next Condensed Heavy" charset="0"/>
                <a:ea typeface="Avenir Next Condensed Heavy" charset="0"/>
                <a:cs typeface="Avenir Next Condensed Heavy" charset="0"/>
              </a:rPr>
              <a:t>L</a:t>
            </a:r>
          </a:p>
          <a:p>
            <a:pPr marL="0" marR="0" indent="0" algn="ctr" defTabSz="590133" rtl="0" fontAlgn="auto" latinLnBrk="0" hangingPunct="0">
              <a:lnSpc>
                <a:spcPts val="3580"/>
              </a:lnSpc>
              <a:spcBef>
                <a:spcPts val="0"/>
              </a:spcBef>
              <a:spcAft>
                <a:spcPts val="0"/>
              </a:spcAft>
              <a:buClrTx/>
              <a:buSzTx/>
              <a:buFontTx/>
              <a:buNone/>
              <a:tabLst/>
            </a:pPr>
            <a:r>
              <a:rPr kumimoji="0" lang="nl-NL" sz="4400" b="1" u="none" strike="noStrike" cap="none" spc="70" normalizeH="0" baseline="0" dirty="0" smtClean="0">
                <a:ln>
                  <a:noFill/>
                </a:ln>
                <a:solidFill>
                  <a:srgbClr val="000000"/>
                </a:solidFill>
                <a:effectLst/>
                <a:uFillTx/>
                <a:latin typeface="Avenir Next Condensed Heavy" charset="0"/>
                <a:ea typeface="Avenir Next Condensed Heavy" charset="0"/>
                <a:cs typeface="Avenir Next Condensed Heavy" charset="0"/>
                <a:sym typeface="Montserrat Regular"/>
              </a:rPr>
              <a:t>E</a:t>
            </a:r>
          </a:p>
          <a:p>
            <a:pPr marL="0" marR="0" indent="0" algn="ctr" defTabSz="590133" rtl="0" fontAlgn="auto" latinLnBrk="0" hangingPunct="0">
              <a:lnSpc>
                <a:spcPts val="3580"/>
              </a:lnSpc>
              <a:spcBef>
                <a:spcPts val="0"/>
              </a:spcBef>
              <a:spcAft>
                <a:spcPts val="0"/>
              </a:spcAft>
              <a:buClrTx/>
              <a:buSzTx/>
              <a:buFontTx/>
              <a:buNone/>
              <a:tabLst/>
            </a:pPr>
            <a:r>
              <a:rPr lang="nl-NL" sz="4400" b="1" dirty="0" smtClean="0">
                <a:latin typeface="Avenir Next Condensed Heavy" charset="0"/>
                <a:ea typeface="Avenir Next Condensed Heavy" charset="0"/>
                <a:cs typeface="Avenir Next Condensed Heavy" charset="0"/>
              </a:rPr>
              <a:t>G</a:t>
            </a:r>
          </a:p>
          <a:p>
            <a:pPr marL="0" marR="0" indent="0" algn="ctr" defTabSz="590133" rtl="0" fontAlgn="auto" latinLnBrk="0" hangingPunct="0">
              <a:lnSpc>
                <a:spcPts val="3580"/>
              </a:lnSpc>
              <a:spcBef>
                <a:spcPts val="0"/>
              </a:spcBef>
              <a:spcAft>
                <a:spcPts val="0"/>
              </a:spcAft>
              <a:buClrTx/>
              <a:buSzTx/>
              <a:buFontTx/>
              <a:buNone/>
              <a:tabLst/>
            </a:pPr>
            <a:r>
              <a:rPr kumimoji="0" lang="nl-NL" sz="4400" b="1" u="none" strike="noStrike" cap="none" spc="70" normalizeH="0" baseline="0" dirty="0">
                <a:ln>
                  <a:noFill/>
                </a:ln>
                <a:solidFill>
                  <a:srgbClr val="000000"/>
                </a:solidFill>
                <a:effectLst/>
                <a:uFillTx/>
                <a:latin typeface="Avenir Next Condensed Heavy" charset="0"/>
                <a:ea typeface="Avenir Next Condensed Heavy" charset="0"/>
                <a:cs typeface="Avenir Next Condensed Heavy" charset="0"/>
                <a:sym typeface="Montserrat Regular"/>
              </a:rPr>
              <a:t>E</a:t>
            </a:r>
          </a:p>
        </p:txBody>
      </p:sp>
      <p:sp>
        <p:nvSpPr>
          <p:cNvPr id="9" name="Slide Number Placeholder 8"/>
          <p:cNvSpPr>
            <a:spLocks noGrp="1"/>
          </p:cNvSpPr>
          <p:nvPr>
            <p:ph type="sldNum" sz="quarter" idx="4"/>
          </p:nvPr>
        </p:nvSpPr>
        <p:spPr>
          <a:xfrm>
            <a:off x="9432896" y="-3421"/>
            <a:ext cx="2925763" cy="519112"/>
          </a:xfrm>
          <a:prstGeom prst="rect">
            <a:avLst/>
          </a:prstGeom>
        </p:spPr>
        <p:txBody>
          <a:bodyPr vert="horz" lIns="91440" tIns="45720" rIns="91440" bIns="45720" rtlCol="0" anchor="ctr"/>
          <a:lstStyle>
            <a:lvl1pPr algn="r">
              <a:defRPr sz="1200">
                <a:solidFill>
                  <a:schemeClr val="tx1">
                    <a:tint val="75000"/>
                  </a:schemeClr>
                </a:solidFill>
              </a:defRPr>
            </a:lvl1pPr>
          </a:lstStyle>
          <a:p>
            <a:fld id="{10B8A005-9D04-D14A-8F1F-270F1A8D3BC7}" type="slidenum">
              <a:rPr lang="nl-NL" smtClean="0"/>
              <a:t>‹#›</a:t>
            </a:fld>
            <a:endParaRPr lang="nl-NL"/>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Lst>
  <p:transition spd="med"/>
  <p:timing>
    <p:tnLst>
      <p:par>
        <p:cTn id="1" dur="indefinite" restart="never" nodeType="tmRoot"/>
      </p:par>
    </p:tnLst>
  </p:timing>
  <p:hf hdr="0" ftr="0" dt="0"/>
  <p:txStyles>
    <p:titleStyle>
      <a:lvl1pPr marL="0" marR="0" indent="0" algn="ctr" defTabSz="590133" rtl="0" latinLnBrk="0">
        <a:lnSpc>
          <a:spcPct val="102000"/>
        </a:lnSpc>
        <a:spcBef>
          <a:spcPts val="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7200" b="0" i="0" u="none" strike="noStrike" cap="small" spc="720" baseline="0">
          <a:ln>
            <a:noFill/>
          </a:ln>
          <a:solidFill>
            <a:srgbClr val="444444"/>
          </a:solidFill>
          <a:uFillTx/>
          <a:latin typeface="Montserrat Regular"/>
          <a:ea typeface="Montserrat Regular"/>
          <a:cs typeface="Montserrat Regular"/>
          <a:sym typeface="Montserrat Regular"/>
        </a:defRPr>
      </a:lvl1pPr>
      <a:lvl2pPr marL="0" marR="0" indent="0" algn="ctr" defTabSz="590133" rtl="0" latinLnBrk="0">
        <a:lnSpc>
          <a:spcPct val="102000"/>
        </a:lnSpc>
        <a:spcBef>
          <a:spcPts val="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7200" b="0" i="0" u="none" strike="noStrike" cap="small" spc="720" baseline="0">
          <a:ln>
            <a:noFill/>
          </a:ln>
          <a:solidFill>
            <a:srgbClr val="444444"/>
          </a:solidFill>
          <a:uFillTx/>
          <a:latin typeface="Montserrat Regular"/>
          <a:ea typeface="Montserrat Regular"/>
          <a:cs typeface="Montserrat Regular"/>
          <a:sym typeface="Montserrat Regular"/>
        </a:defRPr>
      </a:lvl2pPr>
      <a:lvl3pPr marL="0" marR="0" indent="0" algn="ctr" defTabSz="590133" rtl="0" latinLnBrk="0">
        <a:lnSpc>
          <a:spcPct val="102000"/>
        </a:lnSpc>
        <a:spcBef>
          <a:spcPts val="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7200" b="0" i="0" u="none" strike="noStrike" cap="small" spc="720" baseline="0">
          <a:ln>
            <a:noFill/>
          </a:ln>
          <a:solidFill>
            <a:srgbClr val="444444"/>
          </a:solidFill>
          <a:uFillTx/>
          <a:latin typeface="Montserrat Regular"/>
          <a:ea typeface="Montserrat Regular"/>
          <a:cs typeface="Montserrat Regular"/>
          <a:sym typeface="Montserrat Regular"/>
        </a:defRPr>
      </a:lvl3pPr>
      <a:lvl4pPr marL="0" marR="0" indent="0" algn="ctr" defTabSz="590133" rtl="0" latinLnBrk="0">
        <a:lnSpc>
          <a:spcPct val="102000"/>
        </a:lnSpc>
        <a:spcBef>
          <a:spcPts val="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7200" b="0" i="0" u="none" strike="noStrike" cap="small" spc="720" baseline="0">
          <a:ln>
            <a:noFill/>
          </a:ln>
          <a:solidFill>
            <a:srgbClr val="444444"/>
          </a:solidFill>
          <a:uFillTx/>
          <a:latin typeface="Montserrat Regular"/>
          <a:ea typeface="Montserrat Regular"/>
          <a:cs typeface="Montserrat Regular"/>
          <a:sym typeface="Montserrat Regular"/>
        </a:defRPr>
      </a:lvl4pPr>
      <a:lvl5pPr marL="0" marR="0" indent="0" algn="ctr" defTabSz="590133" rtl="0" latinLnBrk="0">
        <a:lnSpc>
          <a:spcPct val="102000"/>
        </a:lnSpc>
        <a:spcBef>
          <a:spcPts val="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7200" b="0" i="0" u="none" strike="noStrike" cap="small" spc="720" baseline="0">
          <a:ln>
            <a:noFill/>
          </a:ln>
          <a:solidFill>
            <a:srgbClr val="444444"/>
          </a:solidFill>
          <a:uFillTx/>
          <a:latin typeface="Montserrat Regular"/>
          <a:ea typeface="Montserrat Regular"/>
          <a:cs typeface="Montserrat Regular"/>
          <a:sym typeface="Montserrat Regular"/>
        </a:defRPr>
      </a:lvl5pPr>
      <a:lvl6pPr marL="0" marR="0" indent="457200" algn="ctr" defTabSz="590133" rtl="0" latinLnBrk="0">
        <a:lnSpc>
          <a:spcPct val="102000"/>
        </a:lnSpc>
        <a:spcBef>
          <a:spcPts val="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7200" b="0" i="0" u="none" strike="noStrike" cap="small" spc="720" baseline="0">
          <a:ln>
            <a:noFill/>
          </a:ln>
          <a:solidFill>
            <a:srgbClr val="444444"/>
          </a:solidFill>
          <a:uFillTx/>
          <a:latin typeface="Montserrat Regular"/>
          <a:ea typeface="Montserrat Regular"/>
          <a:cs typeface="Montserrat Regular"/>
          <a:sym typeface="Montserrat Regular"/>
        </a:defRPr>
      </a:lvl6pPr>
      <a:lvl7pPr marL="0" marR="0" indent="914400" algn="ctr" defTabSz="590133" rtl="0" latinLnBrk="0">
        <a:lnSpc>
          <a:spcPct val="102000"/>
        </a:lnSpc>
        <a:spcBef>
          <a:spcPts val="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7200" b="0" i="0" u="none" strike="noStrike" cap="small" spc="720" baseline="0">
          <a:ln>
            <a:noFill/>
          </a:ln>
          <a:solidFill>
            <a:srgbClr val="444444"/>
          </a:solidFill>
          <a:uFillTx/>
          <a:latin typeface="Montserrat Regular"/>
          <a:ea typeface="Montserrat Regular"/>
          <a:cs typeface="Montserrat Regular"/>
          <a:sym typeface="Montserrat Regular"/>
        </a:defRPr>
      </a:lvl7pPr>
      <a:lvl8pPr marL="0" marR="0" indent="1371600" algn="ctr" defTabSz="590133" rtl="0" latinLnBrk="0">
        <a:lnSpc>
          <a:spcPct val="102000"/>
        </a:lnSpc>
        <a:spcBef>
          <a:spcPts val="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7200" b="0" i="0" u="none" strike="noStrike" cap="small" spc="720" baseline="0">
          <a:ln>
            <a:noFill/>
          </a:ln>
          <a:solidFill>
            <a:srgbClr val="444444"/>
          </a:solidFill>
          <a:uFillTx/>
          <a:latin typeface="Montserrat Regular"/>
          <a:ea typeface="Montserrat Regular"/>
          <a:cs typeface="Montserrat Regular"/>
          <a:sym typeface="Montserrat Regular"/>
        </a:defRPr>
      </a:lvl8pPr>
      <a:lvl9pPr marL="0" marR="0" indent="1828800" algn="ctr" defTabSz="590133" rtl="0" latinLnBrk="0">
        <a:lnSpc>
          <a:spcPct val="102000"/>
        </a:lnSpc>
        <a:spcBef>
          <a:spcPts val="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7200" b="0" i="0" u="none" strike="noStrike" cap="small" spc="720" baseline="0">
          <a:ln>
            <a:noFill/>
          </a:ln>
          <a:solidFill>
            <a:srgbClr val="444444"/>
          </a:solidFill>
          <a:uFillTx/>
          <a:latin typeface="Montserrat Regular"/>
          <a:ea typeface="Montserrat Regular"/>
          <a:cs typeface="Montserrat Regular"/>
          <a:sym typeface="Montserrat Regular"/>
        </a:defRPr>
      </a:lvl9pPr>
    </p:titleStyle>
    <p:bodyStyle>
      <a:lvl1pPr marL="0" marR="0" indent="0" algn="l" defTabSz="590133" rtl="0" latinLnBrk="0">
        <a:lnSpc>
          <a:spcPct val="120000"/>
        </a:lnSpc>
        <a:spcBef>
          <a:spcPts val="180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3000" b="0" i="0" u="none" strike="noStrike" cap="none" spc="150" baseline="0">
          <a:ln>
            <a:noFill/>
          </a:ln>
          <a:solidFill>
            <a:srgbClr val="444444"/>
          </a:solidFill>
          <a:uFillTx/>
          <a:latin typeface="Montserrat Regular"/>
          <a:ea typeface="Montserrat Regular"/>
          <a:cs typeface="Montserrat Regular"/>
          <a:sym typeface="Montserrat Regular"/>
        </a:defRPr>
      </a:lvl1pPr>
      <a:lvl2pPr marL="0" marR="0" indent="457200" algn="l" defTabSz="590133" rtl="0" latinLnBrk="0">
        <a:lnSpc>
          <a:spcPct val="120000"/>
        </a:lnSpc>
        <a:spcBef>
          <a:spcPts val="180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3000" b="0" i="0" u="none" strike="noStrike" cap="none" spc="150" baseline="0">
          <a:ln>
            <a:noFill/>
          </a:ln>
          <a:solidFill>
            <a:srgbClr val="444444"/>
          </a:solidFill>
          <a:uFillTx/>
          <a:latin typeface="Montserrat Regular"/>
          <a:ea typeface="Montserrat Regular"/>
          <a:cs typeface="Montserrat Regular"/>
          <a:sym typeface="Montserrat Regular"/>
        </a:defRPr>
      </a:lvl2pPr>
      <a:lvl3pPr marL="0" marR="0" indent="914400" algn="l" defTabSz="590133" rtl="0" latinLnBrk="0">
        <a:lnSpc>
          <a:spcPct val="120000"/>
        </a:lnSpc>
        <a:spcBef>
          <a:spcPts val="180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3000" b="0" i="0" u="none" strike="noStrike" cap="none" spc="150" baseline="0">
          <a:ln>
            <a:noFill/>
          </a:ln>
          <a:solidFill>
            <a:srgbClr val="444444"/>
          </a:solidFill>
          <a:uFillTx/>
          <a:latin typeface="Montserrat Regular"/>
          <a:ea typeface="Montserrat Regular"/>
          <a:cs typeface="Montserrat Regular"/>
          <a:sym typeface="Montserrat Regular"/>
        </a:defRPr>
      </a:lvl3pPr>
      <a:lvl4pPr marL="0" marR="0" indent="1371600" algn="l" defTabSz="590133" rtl="0" latinLnBrk="0">
        <a:lnSpc>
          <a:spcPct val="120000"/>
        </a:lnSpc>
        <a:spcBef>
          <a:spcPts val="180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3000" b="0" i="0" u="none" strike="noStrike" cap="none" spc="150" baseline="0">
          <a:ln>
            <a:noFill/>
          </a:ln>
          <a:solidFill>
            <a:srgbClr val="444444"/>
          </a:solidFill>
          <a:uFillTx/>
          <a:latin typeface="Montserrat Regular"/>
          <a:ea typeface="Montserrat Regular"/>
          <a:cs typeface="Montserrat Regular"/>
          <a:sym typeface="Montserrat Regular"/>
        </a:defRPr>
      </a:lvl4pPr>
      <a:lvl5pPr marL="0" marR="0" indent="1828800" algn="l" defTabSz="590133" rtl="0" latinLnBrk="0">
        <a:lnSpc>
          <a:spcPct val="120000"/>
        </a:lnSpc>
        <a:spcBef>
          <a:spcPts val="180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3000" b="0" i="0" u="none" strike="noStrike" cap="none" spc="150" baseline="0">
          <a:ln>
            <a:noFill/>
          </a:ln>
          <a:solidFill>
            <a:srgbClr val="444444"/>
          </a:solidFill>
          <a:uFillTx/>
          <a:latin typeface="Montserrat Regular"/>
          <a:ea typeface="Montserrat Regular"/>
          <a:cs typeface="Montserrat Regular"/>
          <a:sym typeface="Montserrat Regular"/>
        </a:defRPr>
      </a:lvl5pPr>
      <a:lvl6pPr marL="0" marR="0" indent="2286000" algn="l" defTabSz="590133" rtl="0" latinLnBrk="0">
        <a:lnSpc>
          <a:spcPct val="120000"/>
        </a:lnSpc>
        <a:spcBef>
          <a:spcPts val="180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3000" b="0" i="0" u="none" strike="noStrike" cap="none" spc="150" baseline="0">
          <a:ln>
            <a:noFill/>
          </a:ln>
          <a:solidFill>
            <a:srgbClr val="444444"/>
          </a:solidFill>
          <a:uFillTx/>
          <a:latin typeface="Montserrat Regular"/>
          <a:ea typeface="Montserrat Regular"/>
          <a:cs typeface="Montserrat Regular"/>
          <a:sym typeface="Montserrat Regular"/>
        </a:defRPr>
      </a:lvl6pPr>
      <a:lvl7pPr marL="0" marR="0" indent="2743200" algn="l" defTabSz="590133" rtl="0" latinLnBrk="0">
        <a:lnSpc>
          <a:spcPct val="120000"/>
        </a:lnSpc>
        <a:spcBef>
          <a:spcPts val="180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3000" b="0" i="0" u="none" strike="noStrike" cap="none" spc="150" baseline="0">
          <a:ln>
            <a:noFill/>
          </a:ln>
          <a:solidFill>
            <a:srgbClr val="444444"/>
          </a:solidFill>
          <a:uFillTx/>
          <a:latin typeface="Montserrat Regular"/>
          <a:ea typeface="Montserrat Regular"/>
          <a:cs typeface="Montserrat Regular"/>
          <a:sym typeface="Montserrat Regular"/>
        </a:defRPr>
      </a:lvl7pPr>
      <a:lvl8pPr marL="0" marR="0" indent="3200400" algn="l" defTabSz="590133" rtl="0" latinLnBrk="0">
        <a:lnSpc>
          <a:spcPct val="120000"/>
        </a:lnSpc>
        <a:spcBef>
          <a:spcPts val="180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3000" b="0" i="0" u="none" strike="noStrike" cap="none" spc="150" baseline="0">
          <a:ln>
            <a:noFill/>
          </a:ln>
          <a:solidFill>
            <a:srgbClr val="444444"/>
          </a:solidFill>
          <a:uFillTx/>
          <a:latin typeface="Montserrat Regular"/>
          <a:ea typeface="Montserrat Regular"/>
          <a:cs typeface="Montserrat Regular"/>
          <a:sym typeface="Montserrat Regular"/>
        </a:defRPr>
      </a:lvl8pPr>
      <a:lvl9pPr marL="0" marR="0" indent="3657600" algn="l" defTabSz="590133" rtl="0" latinLnBrk="0">
        <a:lnSpc>
          <a:spcPct val="120000"/>
        </a:lnSpc>
        <a:spcBef>
          <a:spcPts val="1800"/>
        </a:spcBef>
        <a:spcAft>
          <a:spcPts val="0"/>
        </a:spcAft>
        <a:buClrTx/>
        <a:buSzTx/>
        <a:buFontTx/>
        <a:buNone/>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3000" b="0" i="0" u="none" strike="noStrike" cap="none" spc="150" baseline="0">
          <a:ln>
            <a:noFill/>
          </a:ln>
          <a:solidFill>
            <a:srgbClr val="444444"/>
          </a:solidFill>
          <a:uFillTx/>
          <a:latin typeface="Montserrat Regular"/>
          <a:ea typeface="Montserrat Regular"/>
          <a:cs typeface="Montserrat Regular"/>
          <a:sym typeface="Montserrat Regular"/>
        </a:defRPr>
      </a:lvl9pPr>
    </p:bodyStyle>
    <p:otherStyle>
      <a:lvl1pPr marL="0" marR="0" indent="0" algn="r" defTabSz="590133" latinLnBrk="0">
        <a:lnSpc>
          <a:spcPct val="93000"/>
        </a:lnSpc>
        <a:spcBef>
          <a:spcPts val="0"/>
        </a:spcBef>
        <a:spcAft>
          <a:spcPts val="0"/>
        </a:spcAft>
        <a:buClrTx/>
        <a:buSzTx/>
        <a:buFontTx/>
        <a:buNone/>
        <a:tabLst>
          <a:tab pos="927100" algn="l"/>
          <a:tab pos="1866900" algn="l"/>
          <a:tab pos="2794000" algn="l"/>
        </a:tabLst>
        <a:defRPr sz="1800" b="0" i="0" u="none" strike="noStrike" cap="none" spc="0" baseline="0">
          <a:ln>
            <a:noFill/>
          </a:ln>
          <a:solidFill>
            <a:schemeClr val="tx1"/>
          </a:solidFill>
          <a:uFillTx/>
          <a:latin typeface="+mn-lt"/>
          <a:ea typeface="+mn-ea"/>
          <a:cs typeface="+mn-cs"/>
          <a:sym typeface="Montserrat Regular"/>
        </a:defRPr>
      </a:lvl1pPr>
      <a:lvl2pPr marL="0" marR="0" indent="457200" algn="r" defTabSz="590133" latinLnBrk="0">
        <a:lnSpc>
          <a:spcPct val="93000"/>
        </a:lnSpc>
        <a:spcBef>
          <a:spcPts val="0"/>
        </a:spcBef>
        <a:spcAft>
          <a:spcPts val="0"/>
        </a:spcAft>
        <a:buClrTx/>
        <a:buSzTx/>
        <a:buFontTx/>
        <a:buNone/>
        <a:tabLst>
          <a:tab pos="927100" algn="l"/>
          <a:tab pos="1866900" algn="l"/>
          <a:tab pos="2794000" algn="l"/>
        </a:tabLst>
        <a:defRPr sz="1800" b="0" i="0" u="none" strike="noStrike" cap="none" spc="0" baseline="0">
          <a:ln>
            <a:noFill/>
          </a:ln>
          <a:solidFill>
            <a:schemeClr val="tx1"/>
          </a:solidFill>
          <a:uFillTx/>
          <a:latin typeface="+mn-lt"/>
          <a:ea typeface="+mn-ea"/>
          <a:cs typeface="+mn-cs"/>
          <a:sym typeface="Montserrat Regular"/>
        </a:defRPr>
      </a:lvl2pPr>
      <a:lvl3pPr marL="0" marR="0" indent="914400" algn="r" defTabSz="590133" latinLnBrk="0">
        <a:lnSpc>
          <a:spcPct val="93000"/>
        </a:lnSpc>
        <a:spcBef>
          <a:spcPts val="0"/>
        </a:spcBef>
        <a:spcAft>
          <a:spcPts val="0"/>
        </a:spcAft>
        <a:buClrTx/>
        <a:buSzTx/>
        <a:buFontTx/>
        <a:buNone/>
        <a:tabLst>
          <a:tab pos="927100" algn="l"/>
          <a:tab pos="1866900" algn="l"/>
          <a:tab pos="2794000" algn="l"/>
        </a:tabLst>
        <a:defRPr sz="1800" b="0" i="0" u="none" strike="noStrike" cap="none" spc="0" baseline="0">
          <a:ln>
            <a:noFill/>
          </a:ln>
          <a:solidFill>
            <a:schemeClr val="tx1"/>
          </a:solidFill>
          <a:uFillTx/>
          <a:latin typeface="+mn-lt"/>
          <a:ea typeface="+mn-ea"/>
          <a:cs typeface="+mn-cs"/>
          <a:sym typeface="Montserrat Regular"/>
        </a:defRPr>
      </a:lvl3pPr>
      <a:lvl4pPr marL="0" marR="0" indent="1371600" algn="r" defTabSz="590133" latinLnBrk="0">
        <a:lnSpc>
          <a:spcPct val="93000"/>
        </a:lnSpc>
        <a:spcBef>
          <a:spcPts val="0"/>
        </a:spcBef>
        <a:spcAft>
          <a:spcPts val="0"/>
        </a:spcAft>
        <a:buClrTx/>
        <a:buSzTx/>
        <a:buFontTx/>
        <a:buNone/>
        <a:tabLst>
          <a:tab pos="927100" algn="l"/>
          <a:tab pos="1866900" algn="l"/>
          <a:tab pos="2794000" algn="l"/>
        </a:tabLst>
        <a:defRPr sz="1800" b="0" i="0" u="none" strike="noStrike" cap="none" spc="0" baseline="0">
          <a:ln>
            <a:noFill/>
          </a:ln>
          <a:solidFill>
            <a:schemeClr val="tx1"/>
          </a:solidFill>
          <a:uFillTx/>
          <a:latin typeface="+mn-lt"/>
          <a:ea typeface="+mn-ea"/>
          <a:cs typeface="+mn-cs"/>
          <a:sym typeface="Montserrat Regular"/>
        </a:defRPr>
      </a:lvl4pPr>
      <a:lvl5pPr marL="0" marR="0" indent="1828800" algn="r" defTabSz="590133" latinLnBrk="0">
        <a:lnSpc>
          <a:spcPct val="93000"/>
        </a:lnSpc>
        <a:spcBef>
          <a:spcPts val="0"/>
        </a:spcBef>
        <a:spcAft>
          <a:spcPts val="0"/>
        </a:spcAft>
        <a:buClrTx/>
        <a:buSzTx/>
        <a:buFontTx/>
        <a:buNone/>
        <a:tabLst>
          <a:tab pos="927100" algn="l"/>
          <a:tab pos="1866900" algn="l"/>
          <a:tab pos="2794000" algn="l"/>
        </a:tabLst>
        <a:defRPr sz="1800" b="0" i="0" u="none" strike="noStrike" cap="none" spc="0" baseline="0">
          <a:ln>
            <a:noFill/>
          </a:ln>
          <a:solidFill>
            <a:schemeClr val="tx1"/>
          </a:solidFill>
          <a:uFillTx/>
          <a:latin typeface="+mn-lt"/>
          <a:ea typeface="+mn-ea"/>
          <a:cs typeface="+mn-cs"/>
          <a:sym typeface="Montserrat Regular"/>
        </a:defRPr>
      </a:lvl5pPr>
      <a:lvl6pPr marL="0" marR="0" indent="0" algn="r" defTabSz="590133" latinLnBrk="0">
        <a:lnSpc>
          <a:spcPct val="93000"/>
        </a:lnSpc>
        <a:spcBef>
          <a:spcPts val="0"/>
        </a:spcBef>
        <a:spcAft>
          <a:spcPts val="0"/>
        </a:spcAft>
        <a:buClrTx/>
        <a:buSzTx/>
        <a:buFontTx/>
        <a:buNone/>
        <a:tabLst>
          <a:tab pos="927100" algn="l"/>
          <a:tab pos="1866900" algn="l"/>
          <a:tab pos="2794000" algn="l"/>
        </a:tabLst>
        <a:defRPr sz="1800" b="0" i="0" u="none" strike="noStrike" cap="none" spc="0" baseline="0">
          <a:ln>
            <a:noFill/>
          </a:ln>
          <a:solidFill>
            <a:schemeClr val="tx1"/>
          </a:solidFill>
          <a:uFillTx/>
          <a:latin typeface="+mn-lt"/>
          <a:ea typeface="+mn-ea"/>
          <a:cs typeface="+mn-cs"/>
          <a:sym typeface="Montserrat Regular"/>
        </a:defRPr>
      </a:lvl6pPr>
      <a:lvl7pPr marL="0" marR="0" indent="0" algn="r" defTabSz="590133" latinLnBrk="0">
        <a:lnSpc>
          <a:spcPct val="93000"/>
        </a:lnSpc>
        <a:spcBef>
          <a:spcPts val="0"/>
        </a:spcBef>
        <a:spcAft>
          <a:spcPts val="0"/>
        </a:spcAft>
        <a:buClrTx/>
        <a:buSzTx/>
        <a:buFontTx/>
        <a:buNone/>
        <a:tabLst>
          <a:tab pos="927100" algn="l"/>
          <a:tab pos="1866900" algn="l"/>
          <a:tab pos="2794000" algn="l"/>
        </a:tabLst>
        <a:defRPr sz="1800" b="0" i="0" u="none" strike="noStrike" cap="none" spc="0" baseline="0">
          <a:ln>
            <a:noFill/>
          </a:ln>
          <a:solidFill>
            <a:schemeClr val="tx1"/>
          </a:solidFill>
          <a:uFillTx/>
          <a:latin typeface="+mn-lt"/>
          <a:ea typeface="+mn-ea"/>
          <a:cs typeface="+mn-cs"/>
          <a:sym typeface="Montserrat Regular"/>
        </a:defRPr>
      </a:lvl7pPr>
      <a:lvl8pPr marL="0" marR="0" indent="0" algn="r" defTabSz="590133" latinLnBrk="0">
        <a:lnSpc>
          <a:spcPct val="93000"/>
        </a:lnSpc>
        <a:spcBef>
          <a:spcPts val="0"/>
        </a:spcBef>
        <a:spcAft>
          <a:spcPts val="0"/>
        </a:spcAft>
        <a:buClrTx/>
        <a:buSzTx/>
        <a:buFontTx/>
        <a:buNone/>
        <a:tabLst>
          <a:tab pos="927100" algn="l"/>
          <a:tab pos="1866900" algn="l"/>
          <a:tab pos="2794000" algn="l"/>
        </a:tabLst>
        <a:defRPr sz="1800" b="0" i="0" u="none" strike="noStrike" cap="none" spc="0" baseline="0">
          <a:ln>
            <a:noFill/>
          </a:ln>
          <a:solidFill>
            <a:schemeClr val="tx1"/>
          </a:solidFill>
          <a:uFillTx/>
          <a:latin typeface="+mn-lt"/>
          <a:ea typeface="+mn-ea"/>
          <a:cs typeface="+mn-cs"/>
          <a:sym typeface="Montserrat Regular"/>
        </a:defRPr>
      </a:lvl8pPr>
      <a:lvl9pPr marL="0" marR="0" indent="0" algn="r" defTabSz="590133" latinLnBrk="0">
        <a:lnSpc>
          <a:spcPct val="93000"/>
        </a:lnSpc>
        <a:spcBef>
          <a:spcPts val="0"/>
        </a:spcBef>
        <a:spcAft>
          <a:spcPts val="0"/>
        </a:spcAft>
        <a:buClrTx/>
        <a:buSzTx/>
        <a:buFontTx/>
        <a:buNone/>
        <a:tabLst>
          <a:tab pos="927100" algn="l"/>
          <a:tab pos="1866900" algn="l"/>
          <a:tab pos="2794000" algn="l"/>
        </a:tabLst>
        <a:defRPr sz="1800" b="0" i="0" u="none" strike="noStrike" cap="none" spc="0" baseline="0">
          <a:ln>
            <a:noFill/>
          </a:ln>
          <a:solidFill>
            <a:schemeClr val="tx1"/>
          </a:solidFill>
          <a:uFillTx/>
          <a:latin typeface="+mn-lt"/>
          <a:ea typeface="+mn-ea"/>
          <a:cs typeface="+mn-cs"/>
          <a:sym typeface="Montserrat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gi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9.jpeg"/><Relationship Id="rId1" Type="http://schemas.openxmlformats.org/officeDocument/2006/relationships/slideLayout" Target="../slideLayouts/slideLayout1.xml"/><Relationship Id="rId2" Type="http://schemas.openxmlformats.org/officeDocument/2006/relationships/slide" Target="slide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0.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9.gi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 Target="slide2.xml"/><Relationship Id="rId3" Type="http://schemas.openxmlformats.org/officeDocument/2006/relationships/image" Target="../media/image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 Target="slide2.xml"/><Relationship Id="rId3" Type="http://schemas.openxmlformats.org/officeDocument/2006/relationships/image" Target="../media/image1.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0.gif"/><Relationship Id="rId5" Type="http://schemas.openxmlformats.org/officeDocument/2006/relationships/image" Target="../media/image81.png"/><Relationship Id="rId1" Type="http://schemas.openxmlformats.org/officeDocument/2006/relationships/slideLayout" Target="../slideLayouts/slideLayout1.xml"/><Relationship Id="rId2" Type="http://schemas.openxmlformats.org/officeDocument/2006/relationships/slide" Target="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1" Type="http://schemas.openxmlformats.org/officeDocument/2006/relationships/slide" Target="slide137.xml"/><Relationship Id="rId12" Type="http://schemas.openxmlformats.org/officeDocument/2006/relationships/slide" Target="slide2.xm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slide" Target="slide3.xml"/><Relationship Id="rId5" Type="http://schemas.openxmlformats.org/officeDocument/2006/relationships/slide" Target="slide8.xml"/><Relationship Id="rId6" Type="http://schemas.openxmlformats.org/officeDocument/2006/relationships/slide" Target="slide35.xml"/><Relationship Id="rId7" Type="http://schemas.openxmlformats.org/officeDocument/2006/relationships/slide" Target="slide70.xml"/><Relationship Id="rId8" Type="http://schemas.openxmlformats.org/officeDocument/2006/relationships/slide" Target="slide97.xml"/><Relationship Id="rId9" Type="http://schemas.openxmlformats.org/officeDocument/2006/relationships/slide" Target="slide105.xml"/><Relationship Id="rId10" Type="http://schemas.openxmlformats.org/officeDocument/2006/relationships/slide" Target="slide1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image" Target="../media/image3.gif"/><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slide" Target="slid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slide" Target="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slide" Target="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0.gif"/><Relationship Id="rId1" Type="http://schemas.openxmlformats.org/officeDocument/2006/relationships/slideLayout" Target="../slideLayouts/slideLayout1.xml"/><Relationship Id="rId2" Type="http://schemas.openxmlformats.org/officeDocument/2006/relationships/slide" Target="slide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image" Target="../media/image4.gi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0.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n Array Primer"/>
          <p:cNvSpPr txBox="1">
            <a:spLocks noGrp="1"/>
          </p:cNvSpPr>
          <p:nvPr>
            <p:ph type="ctrTitle"/>
          </p:nvPr>
        </p:nvSpPr>
        <p:spPr>
          <a:xfrm>
            <a:off x="652288" y="389324"/>
            <a:ext cx="11708420" cy="1629016"/>
          </a:xfrm>
          <a:prstGeom prst="rect">
            <a:avLst/>
          </a:prstGeom>
          <a:solidFill>
            <a:srgbClr val="FFFFC8"/>
          </a:solidFill>
        </p:spPr>
        <p:txBody>
          <a:bodyPr/>
          <a:lstStyle/>
          <a:p>
            <a:r>
              <a:t>An Array Primer</a:t>
            </a:r>
          </a:p>
        </p:txBody>
      </p:sp>
      <p:sp>
        <p:nvSpPr>
          <p:cNvPr id="32" name="Versie 1.0…"/>
          <p:cNvSpPr txBox="1">
            <a:spLocks noGrp="1"/>
          </p:cNvSpPr>
          <p:nvPr>
            <p:ph type="subTitle" sz="half" idx="1"/>
          </p:nvPr>
        </p:nvSpPr>
        <p:spPr>
          <a:xfrm>
            <a:off x="687123" y="5803195"/>
            <a:ext cx="11708419" cy="3202493"/>
          </a:xfrm>
          <a:prstGeom prst="rect">
            <a:avLst/>
          </a:prstGeom>
          <a:solidFill>
            <a:srgbClr val="FFFFC8"/>
          </a:solidFill>
        </p:spPr>
        <p:txBody>
          <a:bodyPr anchor="b"/>
          <a:lstStyle/>
          <a:p>
            <a:r>
              <a:rPr dirty="0"/>
              <a:t>Versie </a:t>
            </a:r>
            <a:r>
              <a:rPr dirty="0" smtClean="0"/>
              <a:t>1.0</a:t>
            </a:r>
            <a:r>
              <a:rPr lang="en-US" dirty="0" smtClean="0"/>
              <a:t> </a:t>
            </a:r>
            <a:r>
              <a:rPr lang="mr-IN" dirty="0" smtClean="0"/>
              <a:t>–</a:t>
            </a:r>
            <a:r>
              <a:rPr lang="en-US" dirty="0" smtClean="0"/>
              <a:t> </a:t>
            </a:r>
            <a:r>
              <a:rPr lang="en-US" dirty="0" err="1" smtClean="0"/>
              <a:t>Maart</a:t>
            </a:r>
            <a:r>
              <a:rPr lang="en-US" dirty="0" smtClean="0"/>
              <a:t> 2024</a:t>
            </a:r>
            <a:endParaRPr dirty="0"/>
          </a:p>
          <a:p>
            <a:endParaRPr dirty="0"/>
          </a:p>
          <a:p>
            <a:r>
              <a:rPr dirty="0"/>
              <a:t>Patrick Schevers / Wim Cuijten / Marco Bleekrode</a:t>
            </a:r>
          </a:p>
        </p:txBody>
      </p:sp>
      <p:pic>
        <p:nvPicPr>
          <p:cNvPr id="33" name="image.png" descr="image.png"/>
          <p:cNvPicPr>
            <a:picLocks noChangeAspect="1"/>
          </p:cNvPicPr>
          <p:nvPr/>
        </p:nvPicPr>
        <p:blipFill>
          <a:blip r:embed="rId3">
            <a:extLst/>
          </a:blip>
          <a:stretch>
            <a:fillRect/>
          </a:stretch>
        </p:blipFill>
        <p:spPr>
          <a:xfrm>
            <a:off x="11500095" y="377029"/>
            <a:ext cx="868809" cy="868809"/>
          </a:xfrm>
          <a:prstGeom prst="rect">
            <a:avLst/>
          </a:prstGeom>
          <a:ln w="12700">
            <a:miter lim="400000"/>
          </a:ln>
        </p:spPr>
      </p:pic>
      <p:pic>
        <p:nvPicPr>
          <p:cNvPr id="34" name="slowed-rubiks-cube.gif" descr="slowed-rubiks-cube.gif"/>
          <p:cNvPicPr>
            <a:picLocks/>
          </p:cNvPicPr>
          <p:nvPr/>
        </p:nvPicPr>
        <p:blipFill>
          <a:blip r:embed="rId4">
            <a:extLst/>
          </a:blip>
          <a:stretch>
            <a:fillRect/>
          </a:stretch>
        </p:blipFill>
        <p:spPr>
          <a:xfrm>
            <a:off x="2645643" y="748623"/>
            <a:ext cx="7791379" cy="584353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Wat is een array?  Engels - Nederlands"/>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Engels - Nederlands</a:t>
            </a:r>
          </a:p>
        </p:txBody>
      </p:sp>
      <p:pic>
        <p:nvPicPr>
          <p:cNvPr id="56" name="image.png" descr="image.png"/>
          <p:cNvPicPr>
            <a:picLocks noChangeAspect="1"/>
          </p:cNvPicPr>
          <p:nvPr/>
        </p:nvPicPr>
        <p:blipFill>
          <a:blip r:embed="rId2">
            <a:extLst/>
          </a:blip>
          <a:stretch>
            <a:fillRect/>
          </a:stretch>
        </p:blipFill>
        <p:spPr>
          <a:xfrm>
            <a:off x="11500095" y="360372"/>
            <a:ext cx="868809" cy="868809"/>
          </a:xfrm>
          <a:prstGeom prst="rect">
            <a:avLst/>
          </a:prstGeom>
          <a:ln w="12700">
            <a:miter lim="400000"/>
          </a:ln>
        </p:spPr>
      </p:pic>
      <p:sp>
        <p:nvSpPr>
          <p:cNvPr id="57" name="Het woord &quot;array&quot; (hier een zelfstandig naamwoord) is afkomstig uit het Engels.…"/>
          <p:cNvSpPr txBox="1">
            <a:spLocks noGrp="1"/>
          </p:cNvSpPr>
          <p:nvPr>
            <p:ph type="body" idx="1"/>
          </p:nvPr>
        </p:nvSpPr>
        <p:spPr>
          <a:xfrm>
            <a:off x="648190" y="2231913"/>
            <a:ext cx="11708420" cy="7011468"/>
          </a:xfrm>
          <a:prstGeom prst="rect">
            <a:avLst/>
          </a:prstGeom>
        </p:spPr>
        <p:txBody>
          <a:bodyPr>
            <a:noAutofit/>
          </a:bodyPr>
          <a:lstStyle/>
          <a:p>
            <a:pPr marL="512762" indent="-404812">
              <a:buClr>
                <a:srgbClr val="000000"/>
              </a:buClr>
              <a:buSzPct val="45000"/>
              <a:buChar char="●"/>
            </a:pPr>
            <a:r>
              <a:rPr dirty="0"/>
              <a:t>Het woord "array" (hier een zelfstandig naamwoord) is afkomstig uit het Engels.</a:t>
            </a:r>
          </a:p>
          <a:p>
            <a:pPr marL="512762" indent="-404812">
              <a:buClr>
                <a:srgbClr val="000000"/>
              </a:buClr>
              <a:buSzPct val="45000"/>
              <a:buChar char="●"/>
            </a:pPr>
            <a:r>
              <a:rPr dirty="0"/>
              <a:t>Google Translate vertaalt "array" als "reeks", "rij",  "rangschikking" of "slagorde".</a:t>
            </a:r>
          </a:p>
          <a:p>
            <a:pPr marL="512762" indent="-404812">
              <a:buClr>
                <a:srgbClr val="000000"/>
              </a:buClr>
              <a:buSzPct val="45000"/>
              <a:buChar char="●"/>
            </a:pPr>
            <a:r>
              <a:rPr dirty="0"/>
              <a:t>DeepL maakt er behalve "reeks" of "rij" ook nog "matrix" van.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Je hebt een reusachtig scherm. Maak gebruik van die ruimte! Zet de vensters van je editor en je browser naast elkaar.…"/>
          <p:cNvSpPr txBox="1">
            <a:spLocks noGrp="1"/>
          </p:cNvSpPr>
          <p:nvPr>
            <p:ph type="body" idx="1"/>
          </p:nvPr>
        </p:nvSpPr>
        <p:spPr>
          <a:xfrm>
            <a:off x="648190" y="2216390"/>
            <a:ext cx="11708420" cy="7011468"/>
          </a:xfrm>
          <a:prstGeom prst="rect">
            <a:avLst/>
          </a:prstGeom>
        </p:spPr>
        <p:txBody>
          <a:bodyPr>
            <a:noAutofit/>
          </a:bodyPr>
          <a:lstStyle/>
          <a:p>
            <a:pPr marL="909052" lvl="1" indent="-401052">
              <a:buSzPct val="100000"/>
              <a:buAutoNum type="arabicPeriod" startAt="6"/>
            </a:pPr>
            <a:r>
              <a:rPr dirty="0"/>
              <a:t>Je hebt een reusachtig scherm. Maak gebruik van die ruimte! Zet de vensters van je editor en je browser naast elkaar.</a:t>
            </a:r>
          </a:p>
          <a:p>
            <a:pPr marL="909052" lvl="1" indent="-401052">
              <a:buSzPct val="100000"/>
              <a:buAutoNum type="arabicPeriod" startAt="6"/>
            </a:pPr>
            <a:r>
              <a:rPr dirty="0"/>
              <a:t>Met Alt-Tab schakel je snel tussen beide vensters (apps).</a:t>
            </a:r>
          </a:p>
          <a:p>
            <a:pPr marL="909052" lvl="1" indent="-401052">
              <a:buSzPct val="100000"/>
              <a:buAutoNum type="arabicPeriod" startAt="6"/>
            </a:pPr>
            <a:r>
              <a:rPr dirty="0"/>
              <a:t>Gebruik de pijltjestoetsen en de verschillende </a:t>
            </a:r>
            <a:r>
              <a:rPr dirty="0" smtClean="0"/>
              <a:t>ander</a:t>
            </a:r>
            <a:r>
              <a:rPr lang="en-US" dirty="0" smtClean="0"/>
              <a:t>e</a:t>
            </a:r>
            <a:r>
              <a:rPr dirty="0" smtClean="0"/>
              <a:t> </a:t>
            </a:r>
            <a:r>
              <a:rPr dirty="0"/>
              <a:t>toetscombinaties om je edit-cursor te positioneren als je zit te editen. Je hebt je handen tenslotte al op het toetsenbord en het is daarom veel minder belastend voor je muishand en -arm dan telkens je muis te moeten pakken.</a:t>
            </a:r>
          </a:p>
        </p:txBody>
      </p:sp>
      <p:sp>
        <p:nvSpPr>
          <p:cNvPr id="610" name="Tips &amp; trick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Tips &amp; tricks</a:t>
            </a:r>
            <a:br/>
            <a:r>
              <a:rPr sz="2800" spc="279"/>
              <a:t/>
            </a:r>
            <a:br>
              <a:rPr sz="2800" spc="279"/>
            </a:br>
            <a:endParaRPr sz="2800" spc="279"/>
          </a:p>
        </p:txBody>
      </p:sp>
      <p:pic>
        <p:nvPicPr>
          <p:cNvPr id="61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uiExpand="1" build="p" bldLvl="5"/>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Maak gebruik van de JavaScript-debugger als je er om wat voor reden dan ook niet meer uitkomt.  Het volgende hoofdstuk is hier speciaal aan gewijd omdat dit behalve een tamelijk uitgebreid onderwerp ook nog eens een heel belangrijk onderwerp is."/>
          <p:cNvSpPr txBox="1">
            <a:spLocks noGrp="1"/>
          </p:cNvSpPr>
          <p:nvPr>
            <p:ph type="body" idx="1"/>
          </p:nvPr>
        </p:nvSpPr>
        <p:spPr>
          <a:xfrm>
            <a:off x="648189" y="2216390"/>
            <a:ext cx="12050975" cy="7421596"/>
          </a:xfrm>
          <a:prstGeom prst="rect">
            <a:avLst/>
          </a:prstGeom>
        </p:spPr>
        <p:txBody>
          <a:bodyPr>
            <a:noAutofit/>
          </a:bodyPr>
          <a:lstStyle/>
          <a:p>
            <a:pPr marL="909052" lvl="1" indent="-401052">
              <a:buSzPct val="100000"/>
              <a:buAutoNum type="arabicPeriod" startAt="9"/>
            </a:pPr>
            <a:r>
              <a:rPr lang="en-US" dirty="0" err="1" smtClean="0"/>
              <a:t>Verwijder</a:t>
            </a:r>
            <a:r>
              <a:rPr lang="en-US" dirty="0" smtClean="0"/>
              <a:t> code </a:t>
            </a:r>
            <a:r>
              <a:rPr lang="en-US" dirty="0" err="1" smtClean="0"/>
              <a:t>waar</a:t>
            </a:r>
            <a:r>
              <a:rPr lang="en-US" dirty="0" smtClean="0"/>
              <a:t> je je </a:t>
            </a:r>
            <a:r>
              <a:rPr lang="en-US" dirty="0" err="1" smtClean="0"/>
              <a:t>ziel</a:t>
            </a:r>
            <a:r>
              <a:rPr lang="en-US" dirty="0" smtClean="0"/>
              <a:t> en </a:t>
            </a:r>
            <a:r>
              <a:rPr lang="en-US" dirty="0" err="1" smtClean="0"/>
              <a:t>zaligheid</a:t>
            </a:r>
            <a:r>
              <a:rPr lang="en-US" dirty="0" smtClean="0"/>
              <a:t> </a:t>
            </a:r>
            <a:r>
              <a:rPr lang="en-US" dirty="0" err="1" smtClean="0"/>
              <a:t>ingestopt</a:t>
            </a:r>
            <a:r>
              <a:rPr lang="en-US" dirty="0" smtClean="0"/>
              <a:t> </a:t>
            </a:r>
            <a:r>
              <a:rPr lang="en-US" dirty="0" err="1" smtClean="0"/>
              <a:t>hebt</a:t>
            </a:r>
            <a:r>
              <a:rPr lang="en-US" dirty="0" smtClean="0"/>
              <a:t> </a:t>
            </a:r>
            <a:r>
              <a:rPr lang="en-US" dirty="0" err="1" smtClean="0"/>
              <a:t>niet</a:t>
            </a:r>
            <a:r>
              <a:rPr lang="en-US" dirty="0" smtClean="0"/>
              <a:t> </a:t>
            </a:r>
            <a:r>
              <a:rPr lang="en-US" dirty="0" err="1" smtClean="0"/>
              <a:t>als</a:t>
            </a:r>
            <a:r>
              <a:rPr lang="en-US" dirty="0" smtClean="0"/>
              <a:t> het </a:t>
            </a:r>
            <a:r>
              <a:rPr lang="en-US" dirty="0" err="1" smtClean="0"/>
              <a:t>niet</a:t>
            </a:r>
            <a:r>
              <a:rPr lang="en-US" dirty="0" smtClean="0"/>
              <a:t> (</a:t>
            </a:r>
            <a:r>
              <a:rPr lang="en-US" dirty="0" err="1" smtClean="0"/>
              <a:t>helemaal</a:t>
            </a:r>
            <a:r>
              <a:rPr lang="en-US" dirty="0" smtClean="0"/>
              <a:t>) </a:t>
            </a:r>
            <a:r>
              <a:rPr lang="en-US" dirty="0" err="1" smtClean="0"/>
              <a:t>werkt</a:t>
            </a:r>
            <a:r>
              <a:rPr lang="en-US" dirty="0" smtClean="0"/>
              <a:t> </a:t>
            </a:r>
            <a:r>
              <a:rPr lang="en-US" dirty="0" err="1" smtClean="0"/>
              <a:t>zoals</a:t>
            </a:r>
            <a:r>
              <a:rPr lang="en-US" dirty="0" smtClean="0"/>
              <a:t> </a:t>
            </a:r>
            <a:r>
              <a:rPr lang="en-US" dirty="0" err="1" smtClean="0"/>
              <a:t>gepland</a:t>
            </a:r>
            <a:r>
              <a:rPr lang="en-US" dirty="0" smtClean="0"/>
              <a:t>. </a:t>
            </a:r>
            <a:r>
              <a:rPr lang="en-US" dirty="0" err="1" smtClean="0"/>
              <a:t>Maak</a:t>
            </a:r>
            <a:r>
              <a:rPr lang="en-US" dirty="0" smtClean="0"/>
              <a:t> </a:t>
            </a:r>
            <a:r>
              <a:rPr lang="en-US" dirty="0" err="1" smtClean="0"/>
              <a:t>er</a:t>
            </a:r>
            <a:r>
              <a:rPr lang="en-US" dirty="0" smtClean="0"/>
              <a:t> </a:t>
            </a:r>
            <a:r>
              <a:rPr lang="en-US" dirty="0" err="1" smtClean="0"/>
              <a:t>commentaar</a:t>
            </a:r>
            <a:r>
              <a:rPr lang="en-US" dirty="0" smtClean="0"/>
              <a:t> van </a:t>
            </a:r>
            <a:r>
              <a:rPr lang="en-US" dirty="0" err="1" smtClean="0"/>
              <a:t>voordat</a:t>
            </a:r>
            <a:r>
              <a:rPr lang="en-US" dirty="0" smtClean="0"/>
              <a:t> je </a:t>
            </a:r>
            <a:r>
              <a:rPr lang="en-US" dirty="0" err="1" smtClean="0"/>
              <a:t>een</a:t>
            </a:r>
            <a:r>
              <a:rPr lang="en-US" dirty="0" smtClean="0"/>
              <a:t> </a:t>
            </a:r>
            <a:r>
              <a:rPr lang="en-US" dirty="0" err="1" smtClean="0"/>
              <a:t>nieuwe</a:t>
            </a:r>
            <a:r>
              <a:rPr lang="en-US" dirty="0" smtClean="0"/>
              <a:t> </a:t>
            </a:r>
            <a:r>
              <a:rPr lang="en-US" dirty="0" err="1" smtClean="0"/>
              <a:t>poging</a:t>
            </a:r>
            <a:r>
              <a:rPr lang="en-US" dirty="0" smtClean="0"/>
              <a:t> </a:t>
            </a:r>
            <a:r>
              <a:rPr lang="en-US" dirty="0" err="1" smtClean="0"/>
              <a:t>waagt</a:t>
            </a:r>
            <a:r>
              <a:rPr lang="en-US" dirty="0" smtClean="0"/>
              <a:t>. Dan </a:t>
            </a:r>
            <a:r>
              <a:rPr lang="en-US" dirty="0" err="1" smtClean="0"/>
              <a:t>heb</a:t>
            </a:r>
            <a:r>
              <a:rPr lang="en-US" dirty="0" smtClean="0"/>
              <a:t> je </a:t>
            </a:r>
            <a:r>
              <a:rPr lang="en-US" dirty="0" err="1" smtClean="0"/>
              <a:t>tenminste</a:t>
            </a:r>
            <a:r>
              <a:rPr lang="en-US" dirty="0" smtClean="0"/>
              <a:t> </a:t>
            </a:r>
            <a:r>
              <a:rPr lang="en-US" dirty="0" err="1" smtClean="0"/>
              <a:t>iets</a:t>
            </a:r>
            <a:r>
              <a:rPr lang="en-US" dirty="0" smtClean="0"/>
              <a:t> om op </a:t>
            </a:r>
            <a:r>
              <a:rPr lang="en-US" dirty="0" err="1" smtClean="0"/>
              <a:t>terug</a:t>
            </a:r>
            <a:r>
              <a:rPr lang="en-US" dirty="0" smtClean="0"/>
              <a:t> </a:t>
            </a:r>
            <a:r>
              <a:rPr lang="en-US" dirty="0" err="1" smtClean="0"/>
              <a:t>te</a:t>
            </a:r>
            <a:r>
              <a:rPr lang="en-US" dirty="0" smtClean="0"/>
              <a:t> </a:t>
            </a:r>
            <a:r>
              <a:rPr lang="en-US" dirty="0" err="1" smtClean="0"/>
              <a:t>vallen</a:t>
            </a:r>
            <a:r>
              <a:rPr lang="en-US" dirty="0"/>
              <a:t> </a:t>
            </a:r>
            <a:r>
              <a:rPr lang="en-US" dirty="0" smtClean="0"/>
              <a:t>en </a:t>
            </a:r>
            <a:r>
              <a:rPr lang="en-US" dirty="0" err="1"/>
              <a:t>v</a:t>
            </a:r>
            <a:r>
              <a:rPr lang="en-US" dirty="0" err="1" smtClean="0"/>
              <a:t>aak</a:t>
            </a:r>
            <a:r>
              <a:rPr lang="en-US" dirty="0" smtClean="0"/>
              <a:t> </a:t>
            </a:r>
            <a:r>
              <a:rPr lang="en-US" dirty="0" err="1" smtClean="0"/>
              <a:t>zijn</a:t>
            </a:r>
            <a:r>
              <a:rPr lang="en-US" dirty="0" smtClean="0"/>
              <a:t> </a:t>
            </a:r>
            <a:r>
              <a:rPr lang="en-US" dirty="0" err="1" smtClean="0"/>
              <a:t>delen</a:t>
            </a:r>
            <a:r>
              <a:rPr lang="en-US" dirty="0" smtClean="0"/>
              <a:t> </a:t>
            </a:r>
            <a:r>
              <a:rPr lang="en-US" dirty="0" err="1" smtClean="0"/>
              <a:t>ervan</a:t>
            </a:r>
            <a:r>
              <a:rPr lang="en-US" dirty="0" smtClean="0"/>
              <a:t> </a:t>
            </a:r>
            <a:r>
              <a:rPr lang="en-US" dirty="0" err="1" smtClean="0"/>
              <a:t>opnieuw</a:t>
            </a:r>
            <a:r>
              <a:rPr lang="en-US" dirty="0" smtClean="0"/>
              <a:t> </a:t>
            </a:r>
            <a:r>
              <a:rPr lang="en-US" dirty="0" err="1" smtClean="0"/>
              <a:t>te</a:t>
            </a:r>
            <a:r>
              <a:rPr lang="en-US" dirty="0" smtClean="0"/>
              <a:t> </a:t>
            </a:r>
            <a:r>
              <a:rPr lang="en-US" dirty="0" err="1" smtClean="0"/>
              <a:t>gebruiken</a:t>
            </a:r>
            <a:r>
              <a:rPr lang="en-US" dirty="0" smtClean="0"/>
              <a:t>.</a:t>
            </a:r>
          </a:p>
          <a:p>
            <a:pPr marL="909052" lvl="1" indent="-401052">
              <a:buSzPct val="100000"/>
              <a:buAutoNum type="arabicPeriod" startAt="9"/>
            </a:pPr>
            <a:r>
              <a:rPr lang="en-US" dirty="0" smtClean="0"/>
              <a:t>In </a:t>
            </a:r>
            <a:r>
              <a:rPr lang="en-US" dirty="0" err="1" smtClean="0"/>
              <a:t>tegenstelling</a:t>
            </a:r>
            <a:r>
              <a:rPr lang="en-US" dirty="0" smtClean="0"/>
              <a:t> tot </a:t>
            </a:r>
            <a:r>
              <a:rPr lang="en-US" dirty="0" err="1" smtClean="0"/>
              <a:t>wat</a:t>
            </a:r>
            <a:r>
              <a:rPr lang="en-US" dirty="0" smtClean="0"/>
              <a:t> </a:t>
            </a:r>
            <a:r>
              <a:rPr lang="en-US" dirty="0" err="1" smtClean="0"/>
              <a:t>veel</a:t>
            </a:r>
            <a:r>
              <a:rPr lang="en-US" dirty="0" smtClean="0"/>
              <a:t> </a:t>
            </a:r>
            <a:r>
              <a:rPr lang="en-US" dirty="0" err="1" smtClean="0"/>
              <a:t>zogenaamde</a:t>
            </a:r>
            <a:r>
              <a:rPr lang="en-US" dirty="0" smtClean="0"/>
              <a:t> experts met </a:t>
            </a:r>
            <a:r>
              <a:rPr lang="en-US" dirty="0" err="1" smtClean="0"/>
              <a:t>grote</a:t>
            </a:r>
            <a:r>
              <a:rPr lang="en-US" dirty="0" smtClean="0"/>
              <a:t> </a:t>
            </a:r>
            <a:r>
              <a:rPr lang="en-US" dirty="0" err="1" smtClean="0"/>
              <a:t>stelligheid</a:t>
            </a:r>
            <a:r>
              <a:rPr lang="en-US" dirty="0" smtClean="0"/>
              <a:t> </a:t>
            </a:r>
            <a:r>
              <a:rPr lang="en-US" dirty="0" err="1" smtClean="0"/>
              <a:t>beweren</a:t>
            </a:r>
            <a:r>
              <a:rPr lang="en-US" dirty="0" smtClean="0"/>
              <a:t>, is code </a:t>
            </a:r>
            <a:r>
              <a:rPr lang="en-US" dirty="0" err="1" smtClean="0"/>
              <a:t>echt</a:t>
            </a:r>
            <a:r>
              <a:rPr lang="en-US" dirty="0" smtClean="0"/>
              <a:t> </a:t>
            </a:r>
            <a:r>
              <a:rPr lang="en-US" dirty="0" err="1" smtClean="0"/>
              <a:t>niet</a:t>
            </a:r>
            <a:r>
              <a:rPr lang="en-US" dirty="0" smtClean="0"/>
              <a:t> </a:t>
            </a:r>
            <a:r>
              <a:rPr lang="en-US" dirty="0" err="1" smtClean="0"/>
              <a:t>zelf-documenterend</a:t>
            </a:r>
            <a:r>
              <a:rPr lang="en-US" dirty="0" smtClean="0"/>
              <a:t>. </a:t>
            </a:r>
            <a:r>
              <a:rPr lang="en-US" dirty="0" err="1" smtClean="0"/>
              <a:t>Voorzie</a:t>
            </a:r>
            <a:r>
              <a:rPr lang="en-US" dirty="0" smtClean="0"/>
              <a:t> (</a:t>
            </a:r>
            <a:r>
              <a:rPr lang="en-US" dirty="0" err="1" smtClean="0"/>
              <a:t>ingewikkelde</a:t>
            </a:r>
            <a:r>
              <a:rPr lang="en-US" dirty="0" smtClean="0"/>
              <a:t>) code van </a:t>
            </a:r>
            <a:r>
              <a:rPr lang="en-US" dirty="0" err="1" smtClean="0"/>
              <a:t>commentaar</a:t>
            </a:r>
            <a:r>
              <a:rPr lang="en-US" dirty="0" smtClean="0"/>
              <a:t> </a:t>
            </a:r>
            <a:r>
              <a:rPr lang="en-US" dirty="0" err="1" smtClean="0"/>
              <a:t>waar</a:t>
            </a:r>
            <a:r>
              <a:rPr lang="en-US" dirty="0" smtClean="0"/>
              <a:t> </a:t>
            </a:r>
            <a:r>
              <a:rPr lang="en-US" dirty="0" err="1" smtClean="0"/>
              <a:t>nodig</a:t>
            </a:r>
            <a:r>
              <a:rPr lang="en-US" dirty="0" smtClean="0"/>
              <a:t>. Je </a:t>
            </a:r>
            <a:r>
              <a:rPr lang="en-US" dirty="0" err="1" smtClean="0"/>
              <a:t>helpt</a:t>
            </a:r>
            <a:r>
              <a:rPr lang="en-US" dirty="0" smtClean="0"/>
              <a:t> </a:t>
            </a:r>
            <a:r>
              <a:rPr lang="en-US" dirty="0" err="1" smtClean="0"/>
              <a:t>er</a:t>
            </a:r>
            <a:r>
              <a:rPr lang="en-US" dirty="0" smtClean="0"/>
              <a:t> je </a:t>
            </a:r>
            <a:r>
              <a:rPr lang="en-US" dirty="0" err="1" smtClean="0"/>
              <a:t>collega’s</a:t>
            </a:r>
            <a:r>
              <a:rPr lang="en-US" dirty="0" smtClean="0"/>
              <a:t> </a:t>
            </a:r>
            <a:r>
              <a:rPr lang="en-US" dirty="0" err="1" smtClean="0"/>
              <a:t>mee</a:t>
            </a:r>
            <a:r>
              <a:rPr lang="en-US" dirty="0" smtClean="0"/>
              <a:t>. </a:t>
            </a:r>
            <a:r>
              <a:rPr lang="en-US" dirty="0" err="1" smtClean="0"/>
              <a:t>Bijkomend</a:t>
            </a:r>
            <a:r>
              <a:rPr lang="en-US" dirty="0" smtClean="0"/>
              <a:t> </a:t>
            </a:r>
            <a:r>
              <a:rPr lang="en-US" dirty="0" err="1" smtClean="0"/>
              <a:t>voordeel</a:t>
            </a:r>
            <a:r>
              <a:rPr lang="en-US" dirty="0" smtClean="0"/>
              <a:t>; </a:t>
            </a:r>
            <a:r>
              <a:rPr lang="en-US" dirty="0" err="1" smtClean="0"/>
              <a:t>na</a:t>
            </a:r>
            <a:r>
              <a:rPr lang="en-US" dirty="0" smtClean="0"/>
              <a:t> 1 </a:t>
            </a:r>
            <a:r>
              <a:rPr lang="en-US" dirty="0" err="1" smtClean="0"/>
              <a:t>maand</a:t>
            </a:r>
            <a:r>
              <a:rPr lang="en-US" dirty="0" smtClean="0"/>
              <a:t> ben je </a:t>
            </a:r>
            <a:r>
              <a:rPr lang="en-US" dirty="0" err="1" smtClean="0"/>
              <a:t>alles</a:t>
            </a:r>
            <a:r>
              <a:rPr lang="en-US" dirty="0" smtClean="0"/>
              <a:t> “</a:t>
            </a:r>
            <a:r>
              <a:rPr lang="en-US" dirty="0" err="1" smtClean="0"/>
              <a:t>kwijt</a:t>
            </a:r>
            <a:r>
              <a:rPr lang="en-US" dirty="0" smtClean="0"/>
              <a:t>”. Met </a:t>
            </a:r>
            <a:r>
              <a:rPr lang="en-US" dirty="0" err="1" smtClean="0"/>
              <a:t>wat</a:t>
            </a:r>
            <a:r>
              <a:rPr lang="en-US" dirty="0" smtClean="0"/>
              <a:t> </a:t>
            </a:r>
            <a:r>
              <a:rPr lang="en-US" dirty="0" err="1" smtClean="0"/>
              <a:t>verklarende</a:t>
            </a:r>
            <a:r>
              <a:rPr lang="en-US" dirty="0" smtClean="0"/>
              <a:t> </a:t>
            </a:r>
            <a:r>
              <a:rPr lang="en-US" dirty="0" err="1" smtClean="0"/>
              <a:t>tekst</a:t>
            </a:r>
            <a:r>
              <a:rPr lang="en-US" dirty="0" smtClean="0"/>
              <a:t> is het hoe en </a:t>
            </a:r>
            <a:r>
              <a:rPr lang="en-US" dirty="0"/>
              <a:t>het </a:t>
            </a:r>
            <a:r>
              <a:rPr lang="en-US" dirty="0" err="1" smtClean="0"/>
              <a:t>waarom</a:t>
            </a:r>
            <a:r>
              <a:rPr lang="en-US" dirty="0" smtClean="0"/>
              <a:t> van je code </a:t>
            </a:r>
            <a:r>
              <a:rPr lang="en-US" dirty="0" err="1" smtClean="0"/>
              <a:t>geen</a:t>
            </a:r>
            <a:r>
              <a:rPr lang="en-US" dirty="0" smtClean="0"/>
              <a:t> puzzle </a:t>
            </a:r>
            <a:r>
              <a:rPr lang="en-US" dirty="0" err="1" smtClean="0"/>
              <a:t>meer</a:t>
            </a:r>
            <a:r>
              <a:rPr lang="en-US" dirty="0" smtClean="0"/>
              <a:t>. </a:t>
            </a:r>
            <a:endParaRPr dirty="0"/>
          </a:p>
        </p:txBody>
      </p:sp>
      <p:sp>
        <p:nvSpPr>
          <p:cNvPr id="615" name="Tips &amp; trick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Tips &amp; tricks</a:t>
            </a:r>
            <a:br/>
            <a:r>
              <a:rPr sz="2800" spc="279"/>
              <a:t/>
            </a:r>
            <a:br>
              <a:rPr sz="2800" spc="279"/>
            </a:br>
            <a:endParaRPr sz="2800" spc="279"/>
          </a:p>
        </p:txBody>
      </p:sp>
      <p:pic>
        <p:nvPicPr>
          <p:cNvPr id="61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 grpId="0" uiExpand="1" build="p" bldLvl="5"/>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Maak gebruik van de JavaScript-debugger als je er om wat voor reden dan ook niet meer uitkomt.  Het volgende hoofdstuk is hier speciaal aan gewijd omdat dit behalve een tamelijk uitgebreid onderwerp ook nog eens een heel belangrijk onderwerp is."/>
          <p:cNvSpPr txBox="1">
            <a:spLocks noGrp="1"/>
          </p:cNvSpPr>
          <p:nvPr>
            <p:ph type="body" idx="1"/>
          </p:nvPr>
        </p:nvSpPr>
        <p:spPr>
          <a:xfrm>
            <a:off x="648190" y="2216390"/>
            <a:ext cx="11708420" cy="7011468"/>
          </a:xfrm>
          <a:prstGeom prst="rect">
            <a:avLst/>
          </a:prstGeom>
        </p:spPr>
        <p:txBody>
          <a:bodyPr>
            <a:noAutofit/>
          </a:bodyPr>
          <a:lstStyle/>
          <a:p>
            <a:pPr marL="1022350" lvl="1" indent="-514350">
              <a:buSzPct val="100000"/>
              <a:buFont typeface="+mj-lt"/>
              <a:buAutoNum type="arabicPeriod" startAt="11"/>
            </a:pPr>
            <a:r>
              <a:rPr dirty="0" smtClean="0"/>
              <a:t>Maak </a:t>
            </a:r>
            <a:r>
              <a:rPr dirty="0"/>
              <a:t>gebruik van de JavaScript-debugger </a:t>
            </a:r>
            <a:r>
              <a:rPr lang="en-US" dirty="0" smtClean="0"/>
              <a:t>in je browser </a:t>
            </a:r>
            <a:r>
              <a:rPr dirty="0" smtClean="0"/>
              <a:t>als </a:t>
            </a:r>
            <a:r>
              <a:rPr dirty="0"/>
              <a:t>je er om wat voor reden dan ook niet meer uitkomt.</a:t>
            </a:r>
            <a:br>
              <a:rPr dirty="0"/>
            </a:br>
            <a:r>
              <a:rPr sz="1200" spc="60" dirty="0"/>
              <a:t/>
            </a:r>
            <a:br>
              <a:rPr sz="1200" spc="60" dirty="0"/>
            </a:br>
            <a:r>
              <a:rPr dirty="0"/>
              <a:t>Het volgende hoofdstuk is </a:t>
            </a:r>
            <a:r>
              <a:rPr dirty="0" smtClean="0"/>
              <a:t>speciaal </a:t>
            </a:r>
            <a:r>
              <a:rPr lang="en-US" dirty="0" smtClean="0"/>
              <a:t>aan JavaScript-debugging </a:t>
            </a:r>
            <a:r>
              <a:rPr dirty="0" smtClean="0"/>
              <a:t>gewijd </a:t>
            </a:r>
            <a:r>
              <a:rPr dirty="0"/>
              <a:t>omdat </a:t>
            </a:r>
            <a:r>
              <a:rPr lang="en-US" dirty="0" smtClean="0"/>
              <a:t>er </a:t>
            </a:r>
            <a:r>
              <a:rPr lang="en-US" dirty="0"/>
              <a:t>in de reguliere lessen geen aandacht wordt besteed </a:t>
            </a:r>
            <a:r>
              <a:rPr lang="en-US" dirty="0" smtClean="0"/>
              <a:t>aan deze belangrijke programmeeractiviteit.</a:t>
            </a:r>
            <a:br>
              <a:rPr lang="en-US" dirty="0" smtClean="0"/>
            </a:br>
            <a:r>
              <a:rPr lang="en-US" sz="1200" spc="60" dirty="0" smtClean="0"/>
              <a:t> </a:t>
            </a:r>
            <a:r>
              <a:rPr lang="en-US" sz="1200" spc="60" dirty="0"/>
              <a:t/>
            </a:r>
            <a:br>
              <a:rPr lang="en-US" sz="1200" spc="60" dirty="0"/>
            </a:br>
            <a:r>
              <a:rPr lang="en-US" dirty="0" err="1"/>
              <a:t>E</a:t>
            </a:r>
            <a:r>
              <a:rPr lang="en-US" dirty="0" err="1" smtClean="0"/>
              <a:t>en</a:t>
            </a:r>
            <a:r>
              <a:rPr lang="en-US" dirty="0" smtClean="0"/>
              <a:t> apart </a:t>
            </a:r>
            <a:r>
              <a:rPr lang="en-US" dirty="0" err="1" smtClean="0"/>
              <a:t>hoofdstuk</a:t>
            </a:r>
            <a:r>
              <a:rPr lang="en-US" dirty="0" smtClean="0"/>
              <a:t> is </a:t>
            </a:r>
            <a:r>
              <a:rPr lang="en-US" dirty="0" err="1" smtClean="0"/>
              <a:t>sowieso</a:t>
            </a:r>
            <a:r>
              <a:rPr lang="en-US" dirty="0" smtClean="0"/>
              <a:t> </a:t>
            </a:r>
            <a:r>
              <a:rPr lang="en-US" dirty="0" err="1" smtClean="0"/>
              <a:t>gerechtvaardigd</a:t>
            </a:r>
            <a:r>
              <a:rPr lang="en-US" dirty="0" smtClean="0"/>
              <a:t> </a:t>
            </a:r>
            <a:r>
              <a:rPr lang="en-US" dirty="0" err="1" smtClean="0"/>
              <a:t>omdat</a:t>
            </a:r>
            <a:r>
              <a:rPr lang="en-US" dirty="0" smtClean="0"/>
              <a:t> het </a:t>
            </a:r>
            <a:r>
              <a:rPr lang="en-US" dirty="0" err="1" smtClean="0"/>
              <a:t>een</a:t>
            </a:r>
            <a:r>
              <a:rPr lang="en-US" dirty="0" smtClean="0"/>
              <a:t> </a:t>
            </a:r>
            <a:r>
              <a:rPr dirty="0" err="1" smtClean="0"/>
              <a:t>tamelijk</a:t>
            </a:r>
            <a:r>
              <a:rPr dirty="0" smtClean="0"/>
              <a:t> </a:t>
            </a:r>
            <a:r>
              <a:rPr dirty="0" err="1"/>
              <a:t>uitgebreid</a:t>
            </a:r>
            <a:r>
              <a:rPr dirty="0"/>
              <a:t> </a:t>
            </a:r>
            <a:r>
              <a:rPr dirty="0" err="1" smtClean="0"/>
              <a:t>onderwerp</a:t>
            </a:r>
            <a:r>
              <a:rPr lang="en-US" dirty="0" smtClean="0"/>
              <a:t> is.</a:t>
            </a:r>
          </a:p>
        </p:txBody>
      </p:sp>
      <p:sp>
        <p:nvSpPr>
          <p:cNvPr id="615" name="Tips &amp; trick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Tips &amp; tricks</a:t>
            </a:r>
            <a:br/>
            <a:r>
              <a:rPr sz="2800" spc="279"/>
              <a:t/>
            </a:r>
            <a:br>
              <a:rPr sz="2800" spc="279"/>
            </a:br>
            <a:endParaRPr sz="2800" spc="279"/>
          </a:p>
        </p:txBody>
      </p:sp>
      <p:pic>
        <p:nvPicPr>
          <p:cNvPr id="61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extLst>
      <p:ext uri="{BB962C8B-B14F-4D97-AF65-F5344CB8AC3E}">
        <p14:creationId xmlns:p14="http://schemas.microsoft.com/office/powerpoint/2010/main" val="167002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 grpId="0" build="p" bldLvl="5"/>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Tips &amp; tricks  Samenvatting"/>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Tips &amp; tricks</a:t>
            </a:r>
            <a:br/>
            <a:r>
              <a:rPr sz="2800" spc="279"/>
              <a:t/>
            </a:r>
            <a:br>
              <a:rPr sz="2800" spc="279"/>
            </a:br>
            <a:r>
              <a:rPr sz="2800" spc="279"/>
              <a:t>Samenvatting</a:t>
            </a:r>
          </a:p>
        </p:txBody>
      </p:sp>
      <p:pic>
        <p:nvPicPr>
          <p:cNvPr id="61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620" name="Je leven als JavaScript-programmeur wordt er wat eenvoudiger door bij het consequent gebruik van deze tips &amp; tricks.…"/>
          <p:cNvSpPr txBox="1">
            <a:spLocks noGrp="1"/>
          </p:cNvSpPr>
          <p:nvPr>
            <p:ph type="body" idx="1"/>
          </p:nvPr>
        </p:nvSpPr>
        <p:spPr>
          <a:xfrm>
            <a:off x="648190" y="2206725"/>
            <a:ext cx="11708420" cy="7191855"/>
          </a:xfrm>
          <a:prstGeom prst="rect">
            <a:avLst/>
          </a:prstGeom>
        </p:spPr>
        <p:txBody>
          <a:bodyPr>
            <a:noAutofit/>
          </a:bodyPr>
          <a:lstStyle/>
          <a:p>
            <a:pPr marL="512762" indent="-404812">
              <a:buClr>
                <a:srgbClr val="000000"/>
              </a:buClr>
              <a:buSzPct val="45000"/>
              <a:buChar char="●"/>
            </a:pPr>
            <a:r>
              <a:rPr dirty="0"/>
              <a:t>Je leven als JavaScript-programmeur wordt er wat eenvoudiger door bij het consequent gebruik van deze tips &amp; tricks.</a:t>
            </a:r>
          </a:p>
          <a:p>
            <a:pPr marL="512762" indent="-404812">
              <a:buClr>
                <a:srgbClr val="000000"/>
              </a:buClr>
              <a:buSzPct val="45000"/>
              <a:buChar char="●"/>
            </a:pPr>
            <a:r>
              <a:rPr dirty="0"/>
              <a:t>Echter, bedenk wel dat wat voor de één goed werkt precies het tegendeel betekent voor een ander.</a:t>
            </a:r>
          </a:p>
          <a:p>
            <a:pPr marL="512762" indent="-404812">
              <a:buClr>
                <a:srgbClr val="000000"/>
              </a:buClr>
              <a:buSzPct val="45000"/>
              <a:buChar char="●"/>
            </a:pPr>
            <a:r>
              <a:rPr dirty="0"/>
              <a:t>Dokter dus zelf uit wat wel en wat dus echt niet werkt.</a:t>
            </a:r>
          </a:p>
          <a:p>
            <a:pPr marL="512762" indent="-404812">
              <a:buClr>
                <a:srgbClr val="000000"/>
              </a:buClr>
              <a:buSzPct val="45000"/>
              <a:buChar char="●"/>
            </a:pPr>
            <a:r>
              <a:rPr dirty="0"/>
              <a:t>Blijf niet strak vasthouden aan bepaalde gewoonten.</a:t>
            </a:r>
          </a:p>
          <a:p>
            <a:pPr marL="512762" indent="-404812">
              <a:buClr>
                <a:srgbClr val="000000"/>
              </a:buClr>
              <a:buSzPct val="45000"/>
              <a:buChar char="●"/>
            </a:pPr>
            <a:r>
              <a:rPr dirty="0"/>
              <a:t>Zeker niet als je straks in een professionele omgeving een heel </a:t>
            </a:r>
            <a:r>
              <a:rPr lang="en-US" dirty="0" smtClean="0"/>
              <a:t>andere </a:t>
            </a:r>
            <a:r>
              <a:rPr dirty="0" smtClean="0"/>
              <a:t>manier </a:t>
            </a:r>
            <a:r>
              <a:rPr dirty="0"/>
              <a:t>van werken moet gaan gebruiken.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ips &amp; tricks  Vragenuurtj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Tips &amp; tricks</a:t>
            </a:r>
            <a:br/>
            <a:r>
              <a:rPr sz="2800" spc="279"/>
              <a:t/>
            </a:r>
            <a:br>
              <a:rPr sz="2800" spc="279"/>
            </a:br>
            <a:r>
              <a:rPr sz="2800" spc="279"/>
              <a:t>Vragenuurtje</a:t>
            </a:r>
          </a:p>
        </p:txBody>
      </p:sp>
      <p:pic>
        <p:nvPicPr>
          <p:cNvPr id="62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625" name="Zijn er onderwerpen aan bod gekomen die je niet snapt?…"/>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Zijn er onderwerpen aan bod gekomen die je niet snapt?</a:t>
            </a:r>
          </a:p>
          <a:p>
            <a:pPr marL="512762" indent="-404812">
              <a:buClr>
                <a:srgbClr val="000000"/>
              </a:buClr>
              <a:buSzPct val="45000"/>
              <a:buChar char="●"/>
            </a:pPr>
            <a:r>
              <a:rPr dirty="0"/>
              <a:t>Wat precies is je niet duidelijk?</a:t>
            </a:r>
          </a:p>
          <a:p>
            <a:pPr marL="512762" indent="-404812">
              <a:buClr>
                <a:srgbClr val="000000"/>
              </a:buClr>
              <a:buSzPct val="45000"/>
              <a:buChar char="●"/>
            </a:pPr>
            <a:r>
              <a:rPr dirty="0"/>
              <a:t>Hoe kunnen we je dat beter uitleggen?</a:t>
            </a:r>
          </a:p>
          <a:p>
            <a:pPr marL="512762" indent="-404812">
              <a:buClr>
                <a:srgbClr val="000000"/>
              </a:buClr>
              <a:buSzPct val="45000"/>
              <a:buChar char="●"/>
            </a:pPr>
            <a:r>
              <a:rPr dirty="0"/>
              <a:t>Heb je meer suggesties voor het verbeteren van deze onderwerpen?</a:t>
            </a:r>
          </a:p>
          <a:p>
            <a:pPr marL="512762" indent="-404812">
              <a:buClr>
                <a:srgbClr val="000000"/>
              </a:buClr>
              <a:buSzPct val="45000"/>
              <a:buChar char="●"/>
            </a:pPr>
            <a:r>
              <a:rPr dirty="0"/>
              <a:t>Heb je suggesties voor het verbeteren van de presentatie?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Body"/>
          <p:cNvSpPr txBox="1">
            <a:spLocks noGrp="1"/>
          </p:cNvSpPr>
          <p:nvPr>
            <p:ph type="body" idx="1"/>
          </p:nvPr>
        </p:nvSpPr>
        <p:spPr>
          <a:xfrm>
            <a:off x="648190" y="2206725"/>
            <a:ext cx="11708420" cy="7011468"/>
          </a:xfrm>
          <a:prstGeom prst="rect">
            <a:avLst/>
          </a:prstGeom>
          <a:solidFill>
            <a:srgbClr val="FFFFFF"/>
          </a:solidFill>
        </p:spPr>
        <p:txBody>
          <a:bodyPr>
            <a:noAutofit/>
          </a:bodyPr>
          <a:lstStyle/>
          <a:p>
            <a:pPr marL="512762" indent="-404812">
              <a:buClr>
                <a:srgbClr val="000000"/>
              </a:buClr>
              <a:buSzPct val="45000"/>
              <a:buChar char="●"/>
            </a:pPr>
            <a:endParaRPr/>
          </a:p>
        </p:txBody>
      </p:sp>
      <p:sp>
        <p:nvSpPr>
          <p:cNvPr id="630" name="Debug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endParaRPr sz="2800" spc="279"/>
          </a:p>
        </p:txBody>
      </p:sp>
      <p:pic>
        <p:nvPicPr>
          <p:cNvPr id="631" name="image.png" descr="image.png">
            <a:hlinkClick r:id="rId2" action="ppaction://hlinksldjump"/>
          </p:cNvPr>
          <p:cNvPicPr>
            <a:picLocks noChangeAspect="1"/>
          </p:cNvPicPr>
          <p:nvPr/>
        </p:nvPicPr>
        <p:blipFill>
          <a:blip r:embed="rId3">
            <a:extLst/>
          </a:blip>
          <a:stretch>
            <a:fillRect/>
          </a:stretch>
        </p:blipFill>
        <p:spPr>
          <a:xfrm>
            <a:off x="11500095" y="370882"/>
            <a:ext cx="868809" cy="868809"/>
          </a:xfrm>
          <a:prstGeom prst="rect">
            <a:avLst/>
          </a:prstGeom>
          <a:ln w="38100">
            <a:solidFill>
              <a:srgbClr val="FFFF00"/>
            </a:solidFill>
            <a:miter lim="400000"/>
          </a:ln>
        </p:spPr>
      </p:pic>
      <p:pic>
        <p:nvPicPr>
          <p:cNvPr id="632" name="bug.jpg" descr="bug.jpg"/>
          <p:cNvPicPr>
            <a:picLocks noChangeAspect="1"/>
          </p:cNvPicPr>
          <p:nvPr/>
        </p:nvPicPr>
        <p:blipFill>
          <a:blip r:embed="rId4">
            <a:extLst/>
          </a:blip>
          <a:stretch>
            <a:fillRect/>
          </a:stretch>
        </p:blipFill>
        <p:spPr>
          <a:xfrm>
            <a:off x="631544" y="2208625"/>
            <a:ext cx="11741712" cy="634244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Debuggen  Wat komt er aan bod?"/>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Wat komt er aan bod?</a:t>
            </a:r>
          </a:p>
        </p:txBody>
      </p:sp>
      <p:sp>
        <p:nvSpPr>
          <p:cNvPr id="635" name="Wat is debugg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Wat is debuggen?</a:t>
            </a:r>
          </a:p>
          <a:p>
            <a:pPr marL="512762" indent="-404812">
              <a:buClr>
                <a:srgbClr val="000000"/>
              </a:buClr>
              <a:buSzPct val="45000"/>
              <a:buChar char="●"/>
            </a:pPr>
            <a:r>
              <a:rPr dirty="0"/>
              <a:t>Waar komt de term vandaan?</a:t>
            </a:r>
          </a:p>
          <a:p>
            <a:pPr marL="512762" indent="-404812">
              <a:buClr>
                <a:srgbClr val="000000"/>
              </a:buClr>
              <a:buSzPct val="45000"/>
              <a:buChar char="●"/>
            </a:pPr>
            <a:r>
              <a:rPr dirty="0"/>
              <a:t>Waarom zou je debuggen?</a:t>
            </a:r>
          </a:p>
          <a:p>
            <a:pPr marL="512762" indent="-404812">
              <a:buClr>
                <a:srgbClr val="000000"/>
              </a:buClr>
              <a:buSzPct val="45000"/>
              <a:buChar char="●"/>
            </a:pPr>
            <a:r>
              <a:rPr dirty="0"/>
              <a:t>Hoe debug je JavaScript?</a:t>
            </a:r>
          </a:p>
          <a:p>
            <a:pPr marL="512762" indent="-404812">
              <a:buClr>
                <a:srgbClr val="000000"/>
              </a:buClr>
              <a:buSzPct val="45000"/>
              <a:buChar char="●"/>
            </a:pPr>
            <a:r>
              <a:rPr dirty="0"/>
              <a:t>Oefeningen.</a:t>
            </a:r>
          </a:p>
          <a:p>
            <a:pPr marL="512762" indent="-404812">
              <a:buClr>
                <a:srgbClr val="000000"/>
              </a:buClr>
              <a:buSzPct val="45000"/>
              <a:buChar char="●"/>
            </a:pPr>
            <a:r>
              <a:rPr dirty="0"/>
              <a:t>Samenvatting.</a:t>
            </a:r>
          </a:p>
          <a:p>
            <a:pPr marL="512762" indent="-404812">
              <a:buClr>
                <a:srgbClr val="000000"/>
              </a:buClr>
              <a:buSzPct val="45000"/>
              <a:buChar char="●"/>
            </a:pPr>
            <a:r>
              <a:rPr dirty="0"/>
              <a:t>Vragenuurtje.</a:t>
            </a:r>
          </a:p>
        </p:txBody>
      </p:sp>
      <p:pic>
        <p:nvPicPr>
          <p:cNvPr id="63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Debuggen  Wat is debug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Wat is debuggen?</a:t>
            </a:r>
          </a:p>
        </p:txBody>
      </p:sp>
      <p:sp>
        <p:nvSpPr>
          <p:cNvPr id="640" name="Debuggen is eigenlijk een beetje als detective spelen voor programma's.…"/>
          <p:cNvSpPr txBox="1">
            <a:spLocks noGrp="1"/>
          </p:cNvSpPr>
          <p:nvPr>
            <p:ph type="body" idx="1"/>
          </p:nvPr>
        </p:nvSpPr>
        <p:spPr>
          <a:xfrm>
            <a:off x="648190" y="2206725"/>
            <a:ext cx="11708420" cy="7198689"/>
          </a:xfrm>
          <a:prstGeom prst="rect">
            <a:avLst/>
          </a:prstGeom>
        </p:spPr>
        <p:txBody>
          <a:bodyPr>
            <a:noAutofit/>
          </a:bodyPr>
          <a:lstStyle/>
          <a:p>
            <a:pPr marL="512762" indent="-404812">
              <a:buClr>
                <a:srgbClr val="000000"/>
              </a:buClr>
              <a:buSzPct val="45000"/>
              <a:buChar char="●"/>
            </a:pPr>
            <a:r>
              <a:rPr dirty="0"/>
              <a:t>Debuggen is eigenlijk een beetje als detective spelen voor programma's.</a:t>
            </a:r>
          </a:p>
          <a:p>
            <a:pPr marL="512762" indent="-404812">
              <a:buClr>
                <a:srgbClr val="000000"/>
              </a:buClr>
              <a:buSzPct val="45000"/>
              <a:buChar char="●"/>
            </a:pPr>
            <a:r>
              <a:rPr dirty="0"/>
              <a:t>Stel je een speurtocht voor om uit te zoeken waarom een programma niet werkt.</a:t>
            </a:r>
          </a:p>
          <a:p>
            <a:pPr marL="512762" indent="-404812">
              <a:buClr>
                <a:srgbClr val="000000"/>
              </a:buClr>
              <a:buSzPct val="45000"/>
              <a:buChar char="●"/>
            </a:pPr>
            <a:r>
              <a:rPr dirty="0"/>
              <a:t>Je gaat op zoek naar aanwijzingen en fouten.</a:t>
            </a:r>
          </a:p>
          <a:p>
            <a:pPr marL="512762" indent="-404812">
              <a:buClr>
                <a:srgbClr val="000000"/>
              </a:buClr>
              <a:buSzPct val="45000"/>
              <a:buChar char="●"/>
            </a:pPr>
            <a:r>
              <a:rPr dirty="0"/>
              <a:t>Vervolgens pas je je programma aan zodat alles naar behoren werkt.</a:t>
            </a:r>
          </a:p>
        </p:txBody>
      </p:sp>
      <p:pic>
        <p:nvPicPr>
          <p:cNvPr id="642"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Debuggen  Waar komt de term vandaa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Waar komt de term vandaan?</a:t>
            </a:r>
          </a:p>
        </p:txBody>
      </p:sp>
      <p:sp>
        <p:nvSpPr>
          <p:cNvPr id="645" name="Die vindt zijn oorsprong in de begindagen van de computers. Grace Hopper, pionier op het gebied van de informatica én drijvende kracht achter de ontwikkeling van de programmeertaal COBOL, gebruikte de term &quot;bug&quot; als eerste."/>
          <p:cNvSpPr txBox="1">
            <a:spLocks noGrp="1"/>
          </p:cNvSpPr>
          <p:nvPr>
            <p:ph type="body" idx="1"/>
          </p:nvPr>
        </p:nvSpPr>
        <p:spPr>
          <a:xfrm>
            <a:off x="648190" y="2206725"/>
            <a:ext cx="11708420" cy="7198689"/>
          </a:xfrm>
          <a:prstGeom prst="rect">
            <a:avLst/>
          </a:prstGeom>
        </p:spPr>
        <p:txBody>
          <a:bodyPr>
            <a:noAutofit/>
          </a:bodyPr>
          <a:lstStyle>
            <a:lvl1pPr marL="512762" indent="-404812">
              <a:buClr>
                <a:srgbClr val="000000"/>
              </a:buClr>
              <a:buSzPct val="45000"/>
              <a:buChar char="●"/>
            </a:lvl1pPr>
          </a:lstStyle>
          <a:p>
            <a:r>
              <a:rPr dirty="0"/>
              <a:t>Die vindt zijn oorsprong in de begindagen van de computers. Grace Hopper, pionier op het gebied van de informatica én drijvende kracht achter de ontwikkeling van de programmeertaal COBOL, gebruikte de term "bug" als eerste.</a:t>
            </a:r>
          </a:p>
        </p:txBody>
      </p:sp>
      <p:pic>
        <p:nvPicPr>
          <p:cNvPr id="64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648" name="First_Computer_Bug,_1945.jpg" descr="First_Computer_Bug,_1945.jpg"/>
          <p:cNvPicPr>
            <a:picLocks noChangeAspect="1"/>
          </p:cNvPicPr>
          <p:nvPr/>
        </p:nvPicPr>
        <p:blipFill>
          <a:blip r:embed="rId3">
            <a:extLst/>
          </a:blip>
          <a:srcRect b="16404"/>
          <a:stretch>
            <a:fillRect/>
          </a:stretch>
        </p:blipFill>
        <p:spPr>
          <a:xfrm>
            <a:off x="3007774" y="5066564"/>
            <a:ext cx="6989428" cy="4619523"/>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Debuggen  Waar komt de term vandaa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Waar komt de term vandaan?</a:t>
            </a:r>
          </a:p>
        </p:txBody>
      </p:sp>
      <p:sp>
        <p:nvSpPr>
          <p:cNvPr id="651" name="Het verhaal gaat dat in 1947 een programma op de Harvard Mark II computer, waar Hopper aan werkte, het niet goed deed.…"/>
          <p:cNvSpPr txBox="1">
            <a:spLocks noGrp="1"/>
          </p:cNvSpPr>
          <p:nvPr>
            <p:ph type="body" idx="1"/>
          </p:nvPr>
        </p:nvSpPr>
        <p:spPr>
          <a:xfrm>
            <a:off x="648190" y="2206725"/>
            <a:ext cx="11708420" cy="7198689"/>
          </a:xfrm>
          <a:prstGeom prst="rect">
            <a:avLst/>
          </a:prstGeom>
        </p:spPr>
        <p:txBody>
          <a:bodyPr>
            <a:noAutofit/>
          </a:bodyPr>
          <a:lstStyle/>
          <a:p>
            <a:pPr marL="512762" indent="-404812">
              <a:buClr>
                <a:srgbClr val="000000"/>
              </a:buClr>
              <a:buSzPct val="45000"/>
              <a:buChar char="●"/>
            </a:pPr>
            <a:r>
              <a:rPr dirty="0"/>
              <a:t>Het verhaal gaat dat in 1947 een programma op de Harvard Mark II computer, waar Hopper aan werkte, het niet goed deed.</a:t>
            </a:r>
          </a:p>
          <a:p>
            <a:pPr marL="512762" indent="-404812">
              <a:buClr>
                <a:srgbClr val="000000"/>
              </a:buClr>
              <a:buSzPct val="45000"/>
              <a:buChar char="●"/>
            </a:pPr>
            <a:r>
              <a:rPr dirty="0"/>
              <a:t>Het probleem werd veroorzaakt doordat er een mot ("bug") in een relais van de computer was gekropen.</a:t>
            </a:r>
          </a:p>
          <a:p>
            <a:pPr marL="512762" indent="-404812">
              <a:buClr>
                <a:srgbClr val="000000"/>
              </a:buClr>
              <a:buSzPct val="45000"/>
              <a:buChar char="●"/>
            </a:pPr>
            <a:r>
              <a:rPr dirty="0"/>
              <a:t>Zij verwijderde de mot en noteerde dit in het logboek als "debuggen".</a:t>
            </a:r>
          </a:p>
          <a:p>
            <a:pPr marL="512762" indent="-404812">
              <a:buClr>
                <a:srgbClr val="000000"/>
              </a:buClr>
              <a:buSzPct val="45000"/>
              <a:buChar char="●"/>
            </a:pPr>
            <a:r>
              <a:rPr dirty="0"/>
              <a:t>Sindsdien heet het zoeken naar en verbeteren van fouten in programma's "debuggen".</a:t>
            </a:r>
          </a:p>
        </p:txBody>
      </p:sp>
      <p:pic>
        <p:nvPicPr>
          <p:cNvPr id="65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Wat is een array?  De definitie van een array"/>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De definitie van een array</a:t>
            </a:r>
          </a:p>
        </p:txBody>
      </p:sp>
      <p:pic>
        <p:nvPicPr>
          <p:cNvPr id="6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62" name="Je weet wat een &quot;variabele&quot; is in JavaScript. Zo niet, dan heb je hier niets te zoeken. Ga de inleidende JavaScript-lessen nog maar eens een keer doen. 😜…"/>
          <p:cNvSpPr txBox="1">
            <a:spLocks noGrp="1"/>
          </p:cNvSpPr>
          <p:nvPr>
            <p:ph type="body" idx="1"/>
          </p:nvPr>
        </p:nvSpPr>
        <p:spPr>
          <a:xfrm>
            <a:off x="648190" y="2226448"/>
            <a:ext cx="11964224" cy="7011469"/>
          </a:xfrm>
          <a:prstGeom prst="rect">
            <a:avLst/>
          </a:prstGeom>
        </p:spPr>
        <p:txBody>
          <a:bodyPr>
            <a:noAutofit/>
          </a:bodyPr>
          <a:lstStyle/>
          <a:p>
            <a:pPr marL="512762" indent="-404812">
              <a:buClr>
                <a:srgbClr val="000000"/>
              </a:buClr>
              <a:buSzPct val="45000"/>
              <a:buChar char="●"/>
            </a:pPr>
            <a:r>
              <a:rPr dirty="0"/>
              <a:t>Je weet wat een "variabele" is in JavaScript. Zo niet, dan heb je hier niets te zoeken. Ga de inleidende JavaScript-lessen nog maar eens een keer doen</a:t>
            </a:r>
            <a:r>
              <a:rPr dirty="0" smtClean="0"/>
              <a:t>.</a:t>
            </a:r>
            <a:r>
              <a:rPr lang="en-US" dirty="0" smtClean="0"/>
              <a:t> </a:t>
            </a:r>
            <a:r>
              <a:rPr lang="en-US" dirty="0" smtClean="0">
                <a:latin typeface="Apple Color Emoji"/>
                <a:ea typeface="Apple Color Emoji"/>
                <a:cs typeface="Apple Color Emoji"/>
                <a:sym typeface="Apple Color Emoji"/>
              </a:rPr>
              <a:t>😁</a:t>
            </a:r>
            <a:endParaRPr dirty="0"/>
          </a:p>
          <a:p>
            <a:pPr marL="512762" indent="-404812">
              <a:buClr>
                <a:srgbClr val="000000"/>
              </a:buClr>
              <a:buSzPct val="45000"/>
              <a:buChar char="●"/>
            </a:pPr>
            <a:r>
              <a:rPr dirty="0"/>
              <a:t>Een array is een al dan niet tastbaar ding dat </a:t>
            </a:r>
            <a:r>
              <a:rPr lang="en-US" dirty="0" smtClean="0"/>
              <a:t>is </a:t>
            </a:r>
            <a:r>
              <a:rPr dirty="0" smtClean="0"/>
              <a:t>samengesteld </a:t>
            </a:r>
            <a:r>
              <a:rPr dirty="0"/>
              <a:t>uit één of meer andere </a:t>
            </a:r>
            <a:r>
              <a:rPr dirty="0" smtClean="0"/>
              <a:t>dingen</a:t>
            </a:r>
            <a:r>
              <a:rPr lang="en-US" dirty="0" smtClean="0"/>
              <a:t> (de array-elementen)</a:t>
            </a:r>
            <a:r>
              <a:rPr dirty="0" smtClean="0"/>
              <a:t>. </a:t>
            </a:r>
            <a:r>
              <a:rPr dirty="0"/>
              <a:t>Als het om meer dingen gaat, dan hebben al die dingen gemeenschappelijke kenmerken</a:t>
            </a:r>
            <a:r>
              <a:rPr dirty="0" smtClean="0"/>
              <a:t>.</a:t>
            </a:r>
            <a:endParaRPr lang="en-US" dirty="0" smtClean="0"/>
          </a:p>
          <a:p>
            <a:pPr marL="512762" indent="-404812">
              <a:buClr>
                <a:srgbClr val="000000"/>
              </a:buClr>
              <a:buSzPct val="45000"/>
              <a:buFontTx/>
              <a:buChar char="●"/>
            </a:pPr>
            <a:r>
              <a:rPr lang="en-US" dirty="0"/>
              <a:t>De </a:t>
            </a:r>
            <a:r>
              <a:rPr lang="en-US" dirty="0" err="1"/>
              <a:t>inhoud</a:t>
            </a:r>
            <a:r>
              <a:rPr lang="en-US" dirty="0"/>
              <a:t> van arrays </a:t>
            </a:r>
            <a:r>
              <a:rPr lang="en-US" dirty="0" smtClean="0"/>
              <a:t>(de array-</a:t>
            </a:r>
            <a:r>
              <a:rPr lang="en-US" dirty="0" err="1" smtClean="0"/>
              <a:t>elementen</a:t>
            </a:r>
            <a:r>
              <a:rPr lang="en-US" dirty="0" smtClean="0"/>
              <a:t>) </a:t>
            </a:r>
            <a:r>
              <a:rPr lang="en-US" dirty="0" err="1" smtClean="0"/>
              <a:t>kan</a:t>
            </a:r>
            <a:r>
              <a:rPr lang="en-US" dirty="0" smtClean="0"/>
              <a:t> </a:t>
            </a:r>
            <a:r>
              <a:rPr lang="en-US" dirty="0" err="1"/>
              <a:t>variabel</a:t>
            </a:r>
            <a:r>
              <a:rPr lang="en-US" dirty="0"/>
              <a:t> of constant </a:t>
            </a:r>
            <a:r>
              <a:rPr lang="en-US" dirty="0" err="1"/>
              <a:t>zijn</a:t>
            </a:r>
            <a:r>
              <a:rPr lang="en-US" dirty="0"/>
              <a:t>. Het </a:t>
            </a:r>
            <a:r>
              <a:rPr lang="en-US" dirty="0" err="1"/>
              <a:t>gebruik</a:t>
            </a:r>
            <a:r>
              <a:rPr lang="en-US" dirty="0"/>
              <a:t> </a:t>
            </a:r>
            <a:r>
              <a:rPr lang="en-US" dirty="0" err="1"/>
              <a:t>bepaalt</a:t>
            </a:r>
            <a:r>
              <a:rPr lang="en-US" dirty="0"/>
              <a:t> dat</a:t>
            </a:r>
            <a:r>
              <a:rPr lang="en-US" dirty="0" smtClean="0"/>
              <a:t>.</a:t>
            </a:r>
          </a:p>
          <a:p>
            <a:pPr marL="512762" indent="-404812">
              <a:buClr>
                <a:srgbClr val="000000"/>
              </a:buClr>
              <a:buSzPct val="45000"/>
              <a:buFontTx/>
              <a:buChar char="●"/>
            </a:pPr>
            <a:r>
              <a:rPr lang="en-US" dirty="0" smtClean="0"/>
              <a:t>Met concrete </a:t>
            </a:r>
            <a:r>
              <a:rPr lang="en-US" dirty="0" err="1" smtClean="0"/>
              <a:t>voorbeelden</a:t>
            </a:r>
            <a:r>
              <a:rPr lang="en-US" dirty="0" smtClean="0"/>
              <a:t> </a:t>
            </a:r>
            <a:r>
              <a:rPr lang="en-US" dirty="0" err="1" smtClean="0"/>
              <a:t>komen</a:t>
            </a:r>
            <a:r>
              <a:rPr lang="en-US" dirty="0" smtClean="0"/>
              <a:t> we </a:t>
            </a:r>
            <a:r>
              <a:rPr lang="en-US" dirty="0" err="1" smtClean="0"/>
              <a:t>hier</a:t>
            </a:r>
            <a:r>
              <a:rPr lang="en-US" dirty="0" smtClean="0"/>
              <a:t> later op </a:t>
            </a:r>
            <a:r>
              <a:rPr lang="en-US" dirty="0" err="1" smtClean="0"/>
              <a:t>terug</a:t>
            </a:r>
            <a:r>
              <a:rPr lang="en-US" dirty="0" smtClean="0"/>
              <a:t>.</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Debuggen  Waarom zou je debug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Waarom zou je debuggen?</a:t>
            </a:r>
          </a:p>
        </p:txBody>
      </p:sp>
      <p:sp>
        <p:nvSpPr>
          <p:cNvPr id="656" name="Twee redenen:…"/>
          <p:cNvSpPr txBox="1">
            <a:spLocks noGrp="1"/>
          </p:cNvSpPr>
          <p:nvPr>
            <p:ph type="body" idx="1"/>
          </p:nvPr>
        </p:nvSpPr>
        <p:spPr>
          <a:xfrm>
            <a:off x="648190" y="2206725"/>
            <a:ext cx="11933016" cy="7198689"/>
          </a:xfrm>
          <a:prstGeom prst="rect">
            <a:avLst/>
          </a:prstGeom>
        </p:spPr>
        <p:txBody>
          <a:bodyPr>
            <a:noAutofit/>
          </a:bodyPr>
          <a:lstStyle/>
          <a:p>
            <a:pPr marL="512762" indent="-404812">
              <a:buClr>
                <a:srgbClr val="000000"/>
              </a:buClr>
              <a:buSzPct val="45000"/>
              <a:buChar char="●"/>
            </a:pPr>
            <a:r>
              <a:rPr dirty="0"/>
              <a:t>Twee redenen:</a:t>
            </a:r>
          </a:p>
          <a:p>
            <a:pPr marL="909052" lvl="1" indent="-401052">
              <a:spcBef>
                <a:spcPts val="1500"/>
              </a:spcBef>
              <a:buSzPct val="100000"/>
              <a:buAutoNum type="arabicPeriod"/>
            </a:pPr>
            <a:r>
              <a:rPr dirty="0"/>
              <a:t>Om fouten in je programma's te vinden en te verhelpen.</a:t>
            </a:r>
            <a:br>
              <a:rPr dirty="0"/>
            </a:br>
            <a:r>
              <a:rPr sz="1200" spc="60" dirty="0"/>
              <a:t/>
            </a:r>
            <a:br>
              <a:rPr sz="1200" spc="60" dirty="0"/>
            </a:br>
            <a:r>
              <a:rPr dirty="0"/>
              <a:t>Alleen deze reden is hier van interesse.</a:t>
            </a:r>
          </a:p>
          <a:p>
            <a:pPr marL="909052" lvl="1" indent="-401052">
              <a:buSzPct val="100000"/>
              <a:buAutoNum type="arabicPeriod"/>
            </a:pPr>
            <a:r>
              <a:rPr dirty="0"/>
              <a:t>Om er zeker van te zijn dat je programma's werken zoals ze zijn ontworpen.</a:t>
            </a:r>
            <a:br>
              <a:rPr dirty="0"/>
            </a:br>
            <a:r>
              <a:rPr sz="1200" spc="60" dirty="0"/>
              <a:t/>
            </a:r>
            <a:br>
              <a:rPr sz="1200" spc="60" dirty="0"/>
            </a:br>
            <a:r>
              <a:rPr dirty="0" smtClean="0"/>
              <a:t>D</a:t>
            </a:r>
            <a:r>
              <a:rPr lang="en-US" dirty="0" smtClean="0"/>
              <a:t>it is feitelijk </a:t>
            </a:r>
            <a:r>
              <a:rPr dirty="0" smtClean="0"/>
              <a:t>het </a:t>
            </a:r>
            <a:r>
              <a:rPr dirty="0"/>
              <a:t>testen van programma's. Bij het testen van programma's stel je vast dat er geen bugs zijn. Je mag dat zien als een vorm van debuggen, maar verwar echt debuggen en testen niet.</a:t>
            </a:r>
          </a:p>
        </p:txBody>
      </p:sp>
      <p:pic>
        <p:nvPicPr>
          <p:cNvPr id="65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 grpId="0" uiExpand="1" build="p" bldLvl="5"/>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Debuggen  Waarom zou je debug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Waarom zou je debuggen?</a:t>
            </a:r>
          </a:p>
        </p:txBody>
      </p:sp>
      <p:sp>
        <p:nvSpPr>
          <p:cNvPr id="661" name="Als je programmeert kun je te maken krijgen met ten minste 3 soorten fouten:…"/>
          <p:cNvSpPr txBox="1">
            <a:spLocks noGrp="1"/>
          </p:cNvSpPr>
          <p:nvPr>
            <p:ph type="body" idx="1"/>
          </p:nvPr>
        </p:nvSpPr>
        <p:spPr>
          <a:xfrm>
            <a:off x="648190" y="2206725"/>
            <a:ext cx="11840142" cy="7198689"/>
          </a:xfrm>
          <a:prstGeom prst="rect">
            <a:avLst/>
          </a:prstGeom>
        </p:spPr>
        <p:txBody>
          <a:bodyPr>
            <a:noAutofit/>
          </a:bodyPr>
          <a:lstStyle/>
          <a:p>
            <a:pPr marL="512762" indent="-404812">
              <a:buClr>
                <a:srgbClr val="000000"/>
              </a:buClr>
              <a:buSzPct val="45000"/>
              <a:buChar char="●"/>
            </a:pPr>
            <a:r>
              <a:rPr dirty="0"/>
              <a:t>Als je programmeert kun je te maken krijgen met ten minste 3 soorten fouten:</a:t>
            </a:r>
          </a:p>
          <a:p>
            <a:pPr marL="909052" lvl="1" indent="-401052">
              <a:buSzPct val="100000"/>
              <a:buAutoNum type="arabicPeriod"/>
            </a:pPr>
            <a:r>
              <a:rPr dirty="0"/>
              <a:t>Syntax-fouten. </a:t>
            </a:r>
            <a:r>
              <a:rPr lang="en-US" dirty="0" smtClean="0"/>
              <a:t>Je script </a:t>
            </a:r>
            <a:r>
              <a:rPr lang="en-US" dirty="0" err="1" smtClean="0"/>
              <a:t>wordt</a:t>
            </a:r>
            <a:r>
              <a:rPr lang="en-US" dirty="0" smtClean="0"/>
              <a:t> </a:t>
            </a:r>
            <a:r>
              <a:rPr lang="en-US" dirty="0" err="1" smtClean="0"/>
              <a:t>niet</a:t>
            </a:r>
            <a:r>
              <a:rPr lang="en-US" dirty="0" smtClean="0"/>
              <a:t> </a:t>
            </a:r>
            <a:r>
              <a:rPr lang="en-US" dirty="0" err="1" smtClean="0"/>
              <a:t>eens</a:t>
            </a:r>
            <a:r>
              <a:rPr lang="en-US" dirty="0" smtClean="0"/>
              <a:t> </a:t>
            </a:r>
            <a:r>
              <a:rPr lang="en-US" dirty="0" err="1" smtClean="0"/>
              <a:t>uitgevoerd</a:t>
            </a:r>
            <a:r>
              <a:rPr lang="en-US" dirty="0" smtClean="0"/>
              <a:t> </a:t>
            </a:r>
            <a:r>
              <a:rPr lang="en-US" dirty="0" err="1" smtClean="0"/>
              <a:t>als</a:t>
            </a:r>
            <a:r>
              <a:rPr lang="en-US" dirty="0" smtClean="0"/>
              <a:t> </a:t>
            </a:r>
            <a:r>
              <a:rPr dirty="0" smtClean="0"/>
              <a:t>je </a:t>
            </a:r>
            <a:r>
              <a:rPr dirty="0"/>
              <a:t>typfouten, etc. niet </a:t>
            </a:r>
            <a:r>
              <a:rPr dirty="0" smtClean="0"/>
              <a:t>verbetert</a:t>
            </a:r>
            <a:r>
              <a:rPr lang="en-US" dirty="0" smtClean="0"/>
              <a:t>. </a:t>
            </a:r>
            <a:r>
              <a:rPr dirty="0" smtClean="0"/>
              <a:t>Typ </a:t>
            </a:r>
            <a:r>
              <a:rPr dirty="0"/>
              <a:t>bijvoorbeeld eens "Arry" in plaats van "Array" </a:t>
            </a:r>
            <a:r>
              <a:rPr lang="en-US" dirty="0" smtClean="0"/>
              <a:t>of vergeet haakjes, accolades, etc. </a:t>
            </a:r>
            <a:r>
              <a:rPr dirty="0" smtClean="0"/>
              <a:t>en </a:t>
            </a:r>
            <a:r>
              <a:rPr dirty="0"/>
              <a:t>JavaScript begint te klagen.</a:t>
            </a:r>
          </a:p>
          <a:p>
            <a:pPr marL="909052" lvl="1" indent="-401052">
              <a:buSzPct val="100000"/>
              <a:buAutoNum type="arabicPeriod"/>
            </a:pPr>
            <a:r>
              <a:rPr dirty="0"/>
              <a:t>Runtime-fouten. Dat zijn fouten die tijdens de uitvoer van je programma optreden. Deel bijvoorbeeld eens door 0 of probeer een berekening uit te voeren met een "undefined" variabele. Foutief ontwerp van je programma is ook vaak de oorzaak van runtime-fouten.</a:t>
            </a:r>
          </a:p>
        </p:txBody>
      </p:sp>
      <p:pic>
        <p:nvPicPr>
          <p:cNvPr id="66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uiExpand="1" build="p" bldLvl="5"/>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Debuggen  Waarom zou je debug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Waarom zou je debuggen?</a:t>
            </a:r>
          </a:p>
        </p:txBody>
      </p:sp>
      <p:sp>
        <p:nvSpPr>
          <p:cNvPr id="666" name="Logische fouten. Het programma gedraagt zich heel anders dan bedoeld. Bijvoorbeeld, een loop die nooit eindigt, een verkeerde expressie in een if, foutieve waarden bij het definiëren van variabelen, onbedoelde neveneffecten, floating-point precisie-fouten, etc.…"/>
          <p:cNvSpPr txBox="1">
            <a:spLocks noGrp="1"/>
          </p:cNvSpPr>
          <p:nvPr>
            <p:ph type="body" idx="1"/>
          </p:nvPr>
        </p:nvSpPr>
        <p:spPr>
          <a:xfrm>
            <a:off x="648190" y="2206725"/>
            <a:ext cx="11840142" cy="7484974"/>
          </a:xfrm>
          <a:prstGeom prst="rect">
            <a:avLst/>
          </a:prstGeom>
        </p:spPr>
        <p:txBody>
          <a:bodyPr>
            <a:noAutofit/>
          </a:bodyPr>
          <a:lstStyle/>
          <a:p>
            <a:pPr marL="909052" lvl="1" indent="-401052">
              <a:buSzPct val="100000"/>
              <a:buAutoNum type="arabicPeriod" startAt="3"/>
            </a:pPr>
            <a:r>
              <a:rPr dirty="0"/>
              <a:t>Logische fouten. Het programma gedraagt zich heel anders dan bedoeld. Bijvoorbeeld, een loop die nooit eindigt, een verkeerde expressie in een if, foutieve waarden bij het definiëren van variabelen, onbedoelde neveneffecten, floating-point precisie-fouten, etc.</a:t>
            </a:r>
          </a:p>
          <a:p>
            <a:pPr marL="512762" indent="-404812">
              <a:buClr>
                <a:srgbClr val="000000"/>
              </a:buClr>
              <a:buSzPct val="45000"/>
              <a:buChar char="●"/>
            </a:pPr>
            <a:r>
              <a:rPr dirty="0"/>
              <a:t>Met name logische fouten zijn vaak lastig te vinden.</a:t>
            </a:r>
          </a:p>
          <a:p>
            <a:pPr marL="512762" indent="-404812">
              <a:buClr>
                <a:srgbClr val="000000"/>
              </a:buClr>
              <a:buSzPct val="45000"/>
              <a:buChar char="●"/>
            </a:pPr>
            <a:r>
              <a:rPr dirty="0"/>
              <a:t>Als je je realiseert dat:</a:t>
            </a:r>
          </a:p>
          <a:p>
            <a:pPr marL="909052" lvl="1" indent="-401052">
              <a:buSzPct val="100000"/>
              <a:buAutoNum type="alphaLcPeriod"/>
            </a:pPr>
            <a:r>
              <a:rPr dirty="0"/>
              <a:t>Een gemiddelde programmeur </a:t>
            </a:r>
            <a:r>
              <a:rPr dirty="0">
                <a:latin typeface="Montserrat Bold"/>
                <a:ea typeface="Montserrat Bold"/>
                <a:cs typeface="Montserrat Bold"/>
                <a:sym typeface="Montserrat Bold"/>
              </a:rPr>
              <a:t>ongewild</a:t>
            </a:r>
            <a:r>
              <a:rPr dirty="0"/>
              <a:t> 70 bugs voor elke KLOC (</a:t>
            </a:r>
            <a:r>
              <a:rPr dirty="0">
                <a:latin typeface="Montserrat Bold"/>
                <a:ea typeface="Montserrat Bold"/>
                <a:cs typeface="Montserrat Bold"/>
                <a:sym typeface="Montserrat Bold"/>
              </a:rPr>
              <a:t>K</a:t>
            </a:r>
            <a:r>
              <a:rPr dirty="0"/>
              <a:t>ilo </a:t>
            </a:r>
            <a:r>
              <a:rPr dirty="0">
                <a:latin typeface="Montserrat Bold"/>
                <a:ea typeface="Montserrat Bold"/>
                <a:cs typeface="Montserrat Bold"/>
                <a:sym typeface="Montserrat Bold"/>
              </a:rPr>
              <a:t>L</a:t>
            </a:r>
            <a:r>
              <a:rPr dirty="0"/>
              <a:t>ines </a:t>
            </a:r>
            <a:r>
              <a:rPr dirty="0">
                <a:latin typeface="Montserrat Bold"/>
                <a:ea typeface="Montserrat Bold"/>
                <a:cs typeface="Montserrat Bold"/>
                <a:sym typeface="Montserrat Bold"/>
              </a:rPr>
              <a:t>O</a:t>
            </a:r>
            <a:r>
              <a:rPr dirty="0"/>
              <a:t>f </a:t>
            </a:r>
            <a:r>
              <a:rPr dirty="0">
                <a:latin typeface="Montserrat Bold"/>
                <a:ea typeface="Montserrat Bold"/>
                <a:cs typeface="Montserrat Bold"/>
                <a:sym typeface="Montserrat Bold"/>
              </a:rPr>
              <a:t>C</a:t>
            </a:r>
            <a:r>
              <a:rPr dirty="0"/>
              <a:t>ode = 1000 regels code) produceert en... </a:t>
            </a:r>
          </a:p>
        </p:txBody>
      </p:sp>
      <p:pic>
        <p:nvPicPr>
          <p:cNvPr id="66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uiExpand="1" build="p" bldLvl="5"/>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Debuggen  Waarom zou je debug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Waarom zou je debuggen?</a:t>
            </a:r>
          </a:p>
        </p:txBody>
      </p:sp>
      <p:sp>
        <p:nvSpPr>
          <p:cNvPr id="671" name="Het oplossen van deze bugs zelfs 30 keer langer kan duren dan het schrijven van de code en...…"/>
          <p:cNvSpPr txBox="1">
            <a:spLocks noGrp="1"/>
          </p:cNvSpPr>
          <p:nvPr>
            <p:ph type="body" idx="1"/>
          </p:nvPr>
        </p:nvSpPr>
        <p:spPr>
          <a:xfrm>
            <a:off x="648190" y="2206725"/>
            <a:ext cx="11840142" cy="7484974"/>
          </a:xfrm>
          <a:prstGeom prst="rect">
            <a:avLst/>
          </a:prstGeom>
        </p:spPr>
        <p:txBody>
          <a:bodyPr>
            <a:noAutofit/>
          </a:bodyPr>
          <a:lstStyle/>
          <a:p>
            <a:pPr marL="909052" lvl="1" indent="-401052">
              <a:buSzPct val="100000"/>
              <a:buAutoNum type="alphaLcPeriod" startAt="3"/>
            </a:pPr>
            <a:r>
              <a:rPr dirty="0"/>
              <a:t>Het oplossen van deze bugs zelfs 30 keer langer kan duren dan het schrijven van de code en...</a:t>
            </a:r>
          </a:p>
          <a:p>
            <a:pPr marL="909052" lvl="1" indent="-401052">
              <a:buSzPct val="100000"/>
              <a:buAutoNum type="alphaLcPeriod" startAt="2"/>
            </a:pPr>
            <a:r>
              <a:rPr dirty="0"/>
              <a:t>Dit waarschijnlijk de reden is waarom 15 bugs per KLOC uiteindelijk hun weg vinden naar de klant en...</a:t>
            </a:r>
          </a:p>
          <a:p>
            <a:pPr marL="909052" lvl="1" indent="-401052">
              <a:buSzPct val="100000"/>
              <a:buAutoNum type="alphaLcPeriod" startAt="2"/>
            </a:pPr>
            <a:r>
              <a:rPr dirty="0"/>
              <a:t>Ondanks dat goede testprocedures en -protocollen een hoop ellende voorkomen, dan...</a:t>
            </a:r>
          </a:p>
          <a:p>
            <a:pPr marL="512762" indent="-404812">
              <a:buClr>
                <a:srgbClr val="000000"/>
              </a:buClr>
              <a:buSzPct val="45000"/>
              <a:buChar char="●"/>
            </a:pPr>
            <a:r>
              <a:rPr dirty="0"/>
              <a:t>Zal het je duidelijk zijn dat </a:t>
            </a:r>
            <a:r>
              <a:rPr dirty="0" smtClean="0"/>
              <a:t>debug-sessies </a:t>
            </a:r>
            <a:r>
              <a:rPr dirty="0"/>
              <a:t>onmisbaar zijn bij het opsporen van fouten.</a:t>
            </a:r>
          </a:p>
        </p:txBody>
      </p:sp>
      <p:pic>
        <p:nvPicPr>
          <p:cNvPr id="67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 grpId="0" uiExpand="1" build="p" bldLvl="5"/>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Debuggen  Hoe debug j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a:t>
            </a:r>
          </a:p>
        </p:txBody>
      </p:sp>
      <p:sp>
        <p:nvSpPr>
          <p:cNvPr id="676" name="Debuggen kan op een aantal manieren:…"/>
          <p:cNvSpPr txBox="1">
            <a:spLocks noGrp="1"/>
          </p:cNvSpPr>
          <p:nvPr>
            <p:ph type="body" idx="1"/>
          </p:nvPr>
        </p:nvSpPr>
        <p:spPr>
          <a:xfrm>
            <a:off x="648190" y="2206725"/>
            <a:ext cx="11708420" cy="7266721"/>
          </a:xfrm>
          <a:prstGeom prst="rect">
            <a:avLst/>
          </a:prstGeom>
        </p:spPr>
        <p:txBody>
          <a:bodyPr>
            <a:noAutofit/>
          </a:bodyPr>
          <a:lstStyle/>
          <a:p>
            <a:pPr marL="512762" indent="-404812">
              <a:buClr>
                <a:srgbClr val="000000"/>
              </a:buClr>
              <a:buSzPct val="45000"/>
              <a:buChar char="●"/>
            </a:pPr>
            <a:r>
              <a:rPr dirty="0"/>
              <a:t>Debuggen kan op een aantal manieren:</a:t>
            </a:r>
          </a:p>
          <a:p>
            <a:pPr marL="909052" lvl="1" indent="-401052">
              <a:buSzPct val="100000"/>
              <a:buAutoNum type="arabicPeriod"/>
            </a:pPr>
            <a:r>
              <a:rPr dirty="0"/>
              <a:t>Door je code statement voor statement te lezen (dus niet op je computer uit te voeren) en vervolgens beredeneren of uitleggen aan collega-programmeurs wat er gebeurt. Dit noemt men ook wel "bench </a:t>
            </a:r>
            <a:r>
              <a:rPr/>
              <a:t>checking</a:t>
            </a:r>
            <a:r>
              <a:rPr smtClean="0"/>
              <a:t>"</a:t>
            </a:r>
            <a:r>
              <a:rPr lang="en-US" smtClean="0"/>
              <a:t>.</a:t>
            </a:r>
            <a:r>
              <a:rPr smtClean="0"/>
              <a:t> </a:t>
            </a:r>
            <a:r>
              <a:rPr dirty="0"/>
              <a:t>Het is effectief, leerzaam en leuk, maar kost tijd.</a:t>
            </a:r>
          </a:p>
          <a:p>
            <a:pPr marL="909052" lvl="1" indent="-401052">
              <a:buSzPct val="100000"/>
              <a:buAutoNum type="arabicPeriod"/>
            </a:pPr>
            <a:r>
              <a:rPr dirty="0"/>
              <a:t>Je code op strategische plaatsen laten melden wat de toestand is (de plaats en indien nodig, variabelen). Dit is een primitieve vorm van debuggen en wordt veel gebruikt bij eenvoudige code. Effectief en kost relatief weinig tijd.</a:t>
            </a:r>
          </a:p>
        </p:txBody>
      </p:sp>
      <p:pic>
        <p:nvPicPr>
          <p:cNvPr id="67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 grpId="0" uiExpand="1" build="p" bldLvl="5"/>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Debuggen  Hoe debug j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a:t>
            </a:r>
          </a:p>
        </p:txBody>
      </p:sp>
      <p:sp>
        <p:nvSpPr>
          <p:cNvPr id="681" name="Gebruik maken van een debugger-programma voor een debug-sessie. Een debug-sessie bestaat er kort gezegd uit dat je de code waarvan je vermoedt dat die zich misdraagt stap voor stap uitvoert en controleert of het juiste statement is uitgevoerd én of de inhoud van variabelen klopt.  Debuggers stellen je ondermeer in staat de uitvoer van je programma te onderbreken (&quot;Breakpoints&quot;), variabelen te wijzigen en in (&quot;Step Into&quot;) en uit (&quot;Step Out&quot;) functies te springen.  Deze debugger-commando's en meer komen straks aan de orde."/>
          <p:cNvSpPr txBox="1">
            <a:spLocks noGrp="1"/>
          </p:cNvSpPr>
          <p:nvPr>
            <p:ph type="body" idx="1"/>
          </p:nvPr>
        </p:nvSpPr>
        <p:spPr>
          <a:xfrm>
            <a:off x="648190" y="2206725"/>
            <a:ext cx="11708420" cy="7312403"/>
          </a:xfrm>
          <a:prstGeom prst="rect">
            <a:avLst/>
          </a:prstGeom>
        </p:spPr>
        <p:txBody>
          <a:bodyPr>
            <a:noAutofit/>
          </a:bodyPr>
          <a:lstStyle/>
          <a:p>
            <a:pPr marL="909052" lvl="1" indent="-401052">
              <a:buSzPct val="100000"/>
              <a:buAutoNum type="arabicPeriod" startAt="3"/>
            </a:pPr>
            <a:r>
              <a:rPr dirty="0"/>
              <a:t>Gebruik maken van een debugger-programma voor een debug-sessie. Een debug-sessie bestaat er kort gezegd uit dat je de code waarvan je vermoedt dat die zich misdraagt stap voor stap uitvoert en controleert of het juiste statement is uitgevoerd én of de inhoud van variabelen klopt.</a:t>
            </a:r>
            <a:r>
              <a:rPr sz="1200" spc="60" dirty="0"/>
              <a:t/>
            </a:r>
            <a:br>
              <a:rPr sz="1200" spc="60" dirty="0"/>
            </a:br>
            <a:r>
              <a:rPr sz="1200" spc="60" dirty="0"/>
              <a:t/>
            </a:r>
            <a:br>
              <a:rPr sz="1200" spc="60" dirty="0"/>
            </a:br>
            <a:r>
              <a:rPr dirty="0"/>
              <a:t>Debuggers stellen je ondermeer in staat de uitvoer van je programma te onderbreken ("Breakpoints"), variabelen te wijzigen en in ("Step Into") en uit ("Step Out") functies te springen.</a:t>
            </a:r>
            <a:br>
              <a:rPr dirty="0"/>
            </a:br>
            <a:r>
              <a:rPr sz="1200" spc="60" dirty="0"/>
              <a:t/>
            </a:r>
            <a:br>
              <a:rPr sz="1200" spc="60" dirty="0"/>
            </a:br>
            <a:r>
              <a:rPr dirty="0"/>
              <a:t>Deze debugger-commando's en meer komen straks aan de orde.</a:t>
            </a:r>
          </a:p>
        </p:txBody>
      </p:sp>
      <p:pic>
        <p:nvPicPr>
          <p:cNvPr id="68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uiExpand="1" build="p" bldLvl="5"/>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686" name="Elke moderne browser heeft een JavaScript debugger.…"/>
          <p:cNvSpPr txBox="1">
            <a:spLocks noGrp="1"/>
          </p:cNvSpPr>
          <p:nvPr>
            <p:ph type="body" idx="1"/>
          </p:nvPr>
        </p:nvSpPr>
        <p:spPr>
          <a:xfrm>
            <a:off x="648190" y="2206725"/>
            <a:ext cx="11708420" cy="7477160"/>
          </a:xfrm>
          <a:prstGeom prst="rect">
            <a:avLst/>
          </a:prstGeom>
        </p:spPr>
        <p:txBody>
          <a:bodyPr>
            <a:noAutofit/>
          </a:bodyPr>
          <a:lstStyle/>
          <a:p>
            <a:pPr marL="512762" indent="-404812">
              <a:buClr>
                <a:srgbClr val="000000"/>
              </a:buClr>
              <a:buSzPct val="45000"/>
              <a:buChar char="●"/>
            </a:pPr>
            <a:r>
              <a:rPr dirty="0"/>
              <a:t>Elke moderne browser heeft een JavaScript debugger.</a:t>
            </a:r>
          </a:p>
          <a:p>
            <a:pPr marL="512762" indent="-404812">
              <a:buClr>
                <a:srgbClr val="000000"/>
              </a:buClr>
              <a:buSzPct val="45000"/>
              <a:buChar char="●"/>
            </a:pPr>
            <a:r>
              <a:rPr dirty="0"/>
              <a:t>In deze presentatie gebruiken we Firefox.</a:t>
            </a:r>
          </a:p>
          <a:p>
            <a:pPr marL="512762" indent="-404812">
              <a:buClr>
                <a:srgbClr val="000000"/>
              </a:buClr>
              <a:buSzPct val="45000"/>
              <a:buChar char="●"/>
            </a:pPr>
            <a:r>
              <a:rPr dirty="0"/>
              <a:t>De debugger in je favoriete browser werkt min of meer hetzelfde.</a:t>
            </a:r>
          </a:p>
          <a:p>
            <a:pPr marL="512762" indent="-404812">
              <a:buClr>
                <a:srgbClr val="000000"/>
              </a:buClr>
              <a:buSzPct val="45000"/>
              <a:buChar char="●"/>
            </a:pPr>
            <a:r>
              <a:rPr dirty="0"/>
              <a:t>De JavaScript debugger zit onder de "Debugger"-tab in de "Developer Tools". (Hoe kon 't ook anders!)</a:t>
            </a:r>
          </a:p>
          <a:p>
            <a:pPr marL="512762" indent="-404812">
              <a:buClr>
                <a:srgbClr val="000000"/>
              </a:buClr>
              <a:buSzPct val="45000"/>
              <a:buChar char="●"/>
            </a:pPr>
            <a:r>
              <a:rPr dirty="0"/>
              <a:t>De debugger ziet er als volgt uit... Zie de screenshot op de volgende dia. </a:t>
            </a:r>
          </a:p>
          <a:p>
            <a:pPr marL="512762" indent="-404812">
              <a:buClr>
                <a:srgbClr val="000000"/>
              </a:buClr>
              <a:buSzPct val="45000"/>
              <a:buChar char="●"/>
            </a:pPr>
            <a:r>
              <a:rPr dirty="0"/>
              <a:t>Merk op dat de "client area" van je browser niet getoond wordt. Die is hier niet van belang.</a:t>
            </a:r>
          </a:p>
        </p:txBody>
      </p:sp>
      <p:pic>
        <p:nvPicPr>
          <p:cNvPr id="68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691" name="Body"/>
          <p:cNvSpPr txBox="1">
            <a:spLocks noGrp="1"/>
          </p:cNvSpPr>
          <p:nvPr>
            <p:ph type="body" idx="1"/>
          </p:nvPr>
        </p:nvSpPr>
        <p:spPr>
          <a:xfrm>
            <a:off x="648190" y="2206725"/>
            <a:ext cx="11708420" cy="7011468"/>
          </a:xfrm>
          <a:prstGeom prst="rect">
            <a:avLst/>
          </a:prstGeom>
        </p:spPr>
        <p:txBody>
          <a:bodyPr>
            <a:noAutofit/>
          </a:bodyPr>
          <a:lstStyle/>
          <a:p>
            <a:pPr marL="107950">
              <a:buClr>
                <a:srgbClr val="000000"/>
              </a:buClr>
              <a:buSzPct val="45000"/>
            </a:pPr>
            <a:endParaRPr dirty="0"/>
          </a:p>
        </p:txBody>
      </p:sp>
      <p:pic>
        <p:nvPicPr>
          <p:cNvPr id="69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694" name="Screen Shot 2024-02-27 at 19.17.20.png" descr="Screen Shot 2024-02-27 at 19.17.20.png"/>
          <p:cNvPicPr>
            <a:picLocks noChangeAspect="1"/>
          </p:cNvPicPr>
          <p:nvPr/>
        </p:nvPicPr>
        <p:blipFill>
          <a:blip r:embed="rId3">
            <a:extLst/>
          </a:blip>
          <a:srcRect l="1815" r="1815"/>
          <a:stretch>
            <a:fillRect/>
          </a:stretch>
        </p:blipFill>
        <p:spPr>
          <a:xfrm>
            <a:off x="846023" y="2189899"/>
            <a:ext cx="11313054" cy="7510772"/>
          </a:xfrm>
          <a:prstGeom prst="rect">
            <a:avLst/>
          </a:prstGeom>
          <a:ln w="12700">
            <a:miter lim="400000"/>
          </a:ln>
        </p:spPr>
      </p:pic>
      <p:sp>
        <p:nvSpPr>
          <p:cNvPr id="695" name="Line"/>
          <p:cNvSpPr/>
          <p:nvPr/>
        </p:nvSpPr>
        <p:spPr>
          <a:xfrm>
            <a:off x="2379203" y="1883779"/>
            <a:ext cx="844896" cy="433703"/>
          </a:xfrm>
          <a:prstGeom prst="line">
            <a:avLst/>
          </a:prstGeom>
          <a:ln w="88900">
            <a:solidFill>
              <a:srgbClr val="F7DF1E"/>
            </a:solidFill>
            <a:tailEnd type="triangle"/>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
        <p:nvSpPr>
          <p:cNvPr id="696" name="1"/>
          <p:cNvSpPr txBox="1"/>
          <p:nvPr/>
        </p:nvSpPr>
        <p:spPr>
          <a:xfrm>
            <a:off x="3368635" y="6751750"/>
            <a:ext cx="395955" cy="8419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sz="4600" spc="230">
                <a:solidFill>
                  <a:srgbClr val="F7DF1E"/>
                </a:solidFill>
                <a:latin typeface="Montserrat Bold"/>
                <a:ea typeface="Montserrat Bold"/>
                <a:cs typeface="Montserrat Bold"/>
                <a:sym typeface="Montserrat Bold"/>
              </a:defRPr>
            </a:lvl1pPr>
          </a:lstStyle>
          <a:p>
            <a:r>
              <a:t>1</a:t>
            </a:r>
          </a:p>
        </p:txBody>
      </p:sp>
      <p:sp>
        <p:nvSpPr>
          <p:cNvPr id="697" name="2"/>
          <p:cNvSpPr txBox="1"/>
          <p:nvPr/>
        </p:nvSpPr>
        <p:spPr>
          <a:xfrm>
            <a:off x="9176883" y="6751750"/>
            <a:ext cx="513378" cy="8419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sz="4600" spc="230">
                <a:solidFill>
                  <a:srgbClr val="F7DF1E"/>
                </a:solidFill>
                <a:latin typeface="Montserrat Bold"/>
                <a:ea typeface="Montserrat Bold"/>
                <a:cs typeface="Montserrat Bold"/>
                <a:sym typeface="Montserrat Bold"/>
              </a:defRPr>
            </a:lvl1pPr>
          </a:lstStyle>
          <a:p>
            <a:r>
              <a:t>2</a:t>
            </a:r>
          </a:p>
        </p:txBody>
      </p:sp>
      <p:sp>
        <p:nvSpPr>
          <p:cNvPr id="698" name="3"/>
          <p:cNvSpPr txBox="1"/>
          <p:nvPr/>
        </p:nvSpPr>
        <p:spPr>
          <a:xfrm>
            <a:off x="11554078" y="6751750"/>
            <a:ext cx="512211" cy="8419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sz="4600" spc="230">
                <a:solidFill>
                  <a:srgbClr val="F7DF1E"/>
                </a:solidFill>
                <a:latin typeface="Montserrat Bold"/>
                <a:ea typeface="Montserrat Bold"/>
                <a:cs typeface="Montserrat Bold"/>
                <a:sym typeface="Montserrat Bold"/>
              </a:defRPr>
            </a:lvl1pPr>
          </a:lstStyle>
          <a:p>
            <a:r>
              <a:t>3</a:t>
            </a:r>
          </a:p>
        </p:txBody>
      </p:sp>
      <p:sp>
        <p:nvSpPr>
          <p:cNvPr id="699" name="4"/>
          <p:cNvSpPr txBox="1"/>
          <p:nvPr/>
        </p:nvSpPr>
        <p:spPr>
          <a:xfrm>
            <a:off x="11554078" y="8423869"/>
            <a:ext cx="514548" cy="8419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sz="4600" spc="230">
                <a:solidFill>
                  <a:srgbClr val="F7DF1E"/>
                </a:solidFill>
                <a:latin typeface="Montserrat Bold"/>
                <a:ea typeface="Montserrat Bold"/>
                <a:cs typeface="Montserrat Bold"/>
                <a:sym typeface="Montserrat Bold"/>
              </a:defRPr>
            </a:lvl1pPr>
          </a:lstStyle>
          <a:p>
            <a:r>
              <a:t>4</a:t>
            </a:r>
          </a:p>
        </p:txBody>
      </p:sp>
      <p:sp>
        <p:nvSpPr>
          <p:cNvPr id="700" name="Line"/>
          <p:cNvSpPr/>
          <p:nvPr/>
        </p:nvSpPr>
        <p:spPr>
          <a:xfrm flipV="1">
            <a:off x="9892902" y="2557932"/>
            <a:ext cx="1" cy="5424649"/>
          </a:xfrm>
          <a:prstGeom prst="line">
            <a:avLst/>
          </a:prstGeom>
          <a:ln w="76200">
            <a:solidFill>
              <a:srgbClr val="F7DF1E"/>
            </a:solidFill>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
        <p:nvSpPr>
          <p:cNvPr id="701" name="Line"/>
          <p:cNvSpPr/>
          <p:nvPr/>
        </p:nvSpPr>
        <p:spPr>
          <a:xfrm flipV="1">
            <a:off x="865476" y="2557932"/>
            <a:ext cx="1" cy="3882699"/>
          </a:xfrm>
          <a:prstGeom prst="line">
            <a:avLst/>
          </a:prstGeom>
          <a:ln w="76200">
            <a:solidFill>
              <a:srgbClr val="F7DF1E"/>
            </a:solidFill>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
        <p:nvSpPr>
          <p:cNvPr id="702" name="Line"/>
          <p:cNvSpPr/>
          <p:nvPr/>
        </p:nvSpPr>
        <p:spPr>
          <a:xfrm flipV="1">
            <a:off x="3861606" y="2557932"/>
            <a:ext cx="1" cy="5424649"/>
          </a:xfrm>
          <a:prstGeom prst="line">
            <a:avLst/>
          </a:prstGeom>
          <a:ln w="76200">
            <a:solidFill>
              <a:srgbClr val="F7DF1E"/>
            </a:solidFill>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
        <p:nvSpPr>
          <p:cNvPr id="703" name="Line"/>
          <p:cNvSpPr/>
          <p:nvPr/>
        </p:nvSpPr>
        <p:spPr>
          <a:xfrm flipV="1">
            <a:off x="12135167" y="2557932"/>
            <a:ext cx="1" cy="3882699"/>
          </a:xfrm>
          <a:prstGeom prst="line">
            <a:avLst/>
          </a:prstGeom>
          <a:ln w="76200">
            <a:solidFill>
              <a:srgbClr val="F7DF1E"/>
            </a:solidFill>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
        <p:nvSpPr>
          <p:cNvPr id="704" name="Line"/>
          <p:cNvSpPr/>
          <p:nvPr/>
        </p:nvSpPr>
        <p:spPr>
          <a:xfrm>
            <a:off x="845768" y="2557932"/>
            <a:ext cx="11313263" cy="1"/>
          </a:xfrm>
          <a:prstGeom prst="line">
            <a:avLst/>
          </a:prstGeom>
          <a:ln w="76200">
            <a:solidFill>
              <a:srgbClr val="F7DF1E"/>
            </a:solidFill>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
        <p:nvSpPr>
          <p:cNvPr id="705" name="Line"/>
          <p:cNvSpPr/>
          <p:nvPr/>
        </p:nvSpPr>
        <p:spPr>
          <a:xfrm>
            <a:off x="845768" y="7967769"/>
            <a:ext cx="11313263" cy="1"/>
          </a:xfrm>
          <a:prstGeom prst="line">
            <a:avLst/>
          </a:prstGeom>
          <a:ln w="76200">
            <a:solidFill>
              <a:srgbClr val="F7DF1E"/>
            </a:solidFill>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
        <p:nvSpPr>
          <p:cNvPr id="706" name="Line"/>
          <p:cNvSpPr/>
          <p:nvPr/>
        </p:nvSpPr>
        <p:spPr>
          <a:xfrm>
            <a:off x="845768" y="9719271"/>
            <a:ext cx="11313263" cy="1"/>
          </a:xfrm>
          <a:prstGeom prst="line">
            <a:avLst/>
          </a:prstGeom>
          <a:ln w="76200">
            <a:solidFill>
              <a:srgbClr val="F7DF1E"/>
            </a:solidFill>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
        <p:nvSpPr>
          <p:cNvPr id="707" name="Line"/>
          <p:cNvSpPr/>
          <p:nvPr/>
        </p:nvSpPr>
        <p:spPr>
          <a:xfrm flipV="1">
            <a:off x="12135167" y="5872627"/>
            <a:ext cx="1" cy="3882698"/>
          </a:xfrm>
          <a:prstGeom prst="line">
            <a:avLst/>
          </a:prstGeom>
          <a:ln w="76200">
            <a:solidFill>
              <a:srgbClr val="F7DF1E"/>
            </a:solidFill>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
        <p:nvSpPr>
          <p:cNvPr id="708" name="Line"/>
          <p:cNvSpPr/>
          <p:nvPr/>
        </p:nvSpPr>
        <p:spPr>
          <a:xfrm flipV="1">
            <a:off x="865476" y="5872627"/>
            <a:ext cx="1" cy="3882698"/>
          </a:xfrm>
          <a:prstGeom prst="line">
            <a:avLst/>
          </a:prstGeom>
          <a:ln w="76200">
            <a:solidFill>
              <a:srgbClr val="F7DF1E"/>
            </a:solidFill>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Tree>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711" name="De functies van de 4 panelen in de Firefox JavaScript-debugger:…"/>
          <p:cNvSpPr txBox="1">
            <a:spLocks noGrp="1"/>
          </p:cNvSpPr>
          <p:nvPr>
            <p:ph type="body" idx="1"/>
          </p:nvPr>
        </p:nvSpPr>
        <p:spPr>
          <a:xfrm>
            <a:off x="648190" y="2206725"/>
            <a:ext cx="11708420" cy="7266721"/>
          </a:xfrm>
          <a:prstGeom prst="rect">
            <a:avLst/>
          </a:prstGeom>
        </p:spPr>
        <p:txBody>
          <a:bodyPr>
            <a:noAutofit/>
          </a:bodyPr>
          <a:lstStyle/>
          <a:p>
            <a:pPr marL="512762" indent="-404812">
              <a:buClr>
                <a:srgbClr val="000000"/>
              </a:buClr>
              <a:buSzPct val="45000"/>
              <a:buChar char="●"/>
            </a:pPr>
            <a:r>
              <a:rPr dirty="0"/>
              <a:t>De functies van de 4 panelen in de Firefox JavaScript-debugger:</a:t>
            </a:r>
          </a:p>
          <a:p>
            <a:pPr marL="909052" lvl="1" indent="-401052">
              <a:buSzPct val="100000"/>
              <a:buAutoNum type="arabicPeriod"/>
            </a:pPr>
            <a:r>
              <a:rPr dirty="0"/>
              <a:t>De file-explorer.</a:t>
            </a:r>
          </a:p>
          <a:p>
            <a:pPr marL="909052" lvl="1" indent="-401052">
              <a:buSzPct val="100000"/>
              <a:buAutoNum type="arabicPeriod"/>
            </a:pPr>
            <a:r>
              <a:rPr dirty="0"/>
              <a:t>De broncode die gedebugd wordt.</a:t>
            </a:r>
          </a:p>
          <a:p>
            <a:pPr marL="909052" lvl="1" indent="-401052">
              <a:buSzPct val="100000"/>
              <a:buAutoNum type="arabicPeriod"/>
            </a:pPr>
            <a:r>
              <a:rPr dirty="0"/>
              <a:t>Controle- en inspectie.</a:t>
            </a:r>
          </a:p>
          <a:p>
            <a:pPr marL="909052" lvl="1" indent="-401052">
              <a:buSzPct val="100000"/>
              <a:buAutoNum type="arabicPeriod"/>
            </a:pPr>
            <a:r>
              <a:rPr dirty="0"/>
              <a:t>De JavaScript-console.</a:t>
            </a:r>
          </a:p>
        </p:txBody>
      </p:sp>
      <p:pic>
        <p:nvPicPr>
          <p:cNvPr id="71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 grpId="0" uiExpand="1" build="p" bldLvl="5"/>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716" name="De JavaScript-debugger verwacht dat de code in een extern (apart) JavaScript-bestand staat. Dus zo iets:…"/>
          <p:cNvSpPr txBox="1">
            <a:spLocks noGrp="1"/>
          </p:cNvSpPr>
          <p:nvPr>
            <p:ph type="body" idx="1"/>
          </p:nvPr>
        </p:nvSpPr>
        <p:spPr>
          <a:xfrm>
            <a:off x="648190" y="2206725"/>
            <a:ext cx="12110459" cy="7266721"/>
          </a:xfrm>
          <a:prstGeom prst="rect">
            <a:avLst/>
          </a:prstGeom>
        </p:spPr>
        <p:txBody>
          <a:bodyPr>
            <a:noAutofit/>
          </a:bodyPr>
          <a:lstStyle/>
          <a:p>
            <a:pPr marL="512762" indent="-404812">
              <a:buClr>
                <a:srgbClr val="000000"/>
              </a:buClr>
              <a:buSzPct val="45000"/>
              <a:buChar char="●"/>
            </a:pPr>
            <a:r>
              <a:rPr dirty="0"/>
              <a:t>De JavaScript-debugger verwacht dat de code in een extern (apart) JavaScript-bestand staat. Dus zo iets:</a:t>
            </a:r>
            <a:br>
              <a:rPr dirty="0"/>
            </a:br>
            <a:endParaRPr dirty="0"/>
          </a:p>
          <a:p>
            <a:pPr marL="512762" indent="-404812">
              <a:buClr>
                <a:srgbClr val="000000"/>
              </a:buClr>
              <a:buSzPct val="45000"/>
              <a:buChar char="●"/>
            </a:pPr>
            <a:r>
              <a:rPr dirty="0"/>
              <a:t>Gebruik je interne JavaScript dan bestaat de kans dat de HTML-code het correct tonen van de JavaScript-code in het broncode-paneel beïnvloedt.</a:t>
            </a:r>
          </a:p>
          <a:p>
            <a:pPr marL="512762" indent="-404812">
              <a:buClr>
                <a:srgbClr val="000000"/>
              </a:buClr>
              <a:buSzPct val="45000"/>
              <a:buChar char="●"/>
            </a:pPr>
            <a:r>
              <a:rPr dirty="0"/>
              <a:t>Het is sowieso "best practice" om je JavaScript in een apart bestand te hebben staan.</a:t>
            </a:r>
          </a:p>
        </p:txBody>
      </p:sp>
      <p:pic>
        <p:nvPicPr>
          <p:cNvPr id="71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7" name="&lt;script src=&quot;./javascript/voorbeeld.js&quot;&gt;&lt;script&gt;" descr="&lt;script src=&quot;./javascript/voorbeeld.js&quot;&gt;&lt;script&gt;"/>
          <p:cNvPicPr>
            <a:picLocks/>
          </p:cNvPicPr>
          <p:nvPr/>
        </p:nvPicPr>
        <p:blipFill>
          <a:blip r:embed="rId3">
            <a:extLst/>
          </a:blip>
          <a:stretch>
            <a:fillRect/>
          </a:stretch>
        </p:blipFill>
        <p:spPr>
          <a:xfrm>
            <a:off x="425798" y="3229619"/>
            <a:ext cx="12165903" cy="89272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Wat is een array?  De expert aan het woord..."/>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De expert aan het woord... </a:t>
            </a:r>
          </a:p>
        </p:txBody>
      </p:sp>
      <p:pic>
        <p:nvPicPr>
          <p:cNvPr id="6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67" name="Wat zegt ChatGPT over arrays?…"/>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Wat zegt ChatGPT over arrays?</a:t>
            </a:r>
          </a:p>
          <a:p>
            <a:pPr marL="512762" indent="-404812">
              <a:buClr>
                <a:srgbClr val="000000"/>
              </a:buClr>
              <a:buSzPct val="45000"/>
              <a:buChar char="●"/>
            </a:pPr>
            <a:r>
              <a:rPr dirty="0"/>
              <a:t>De vraag: "Geef een beknopte definitie van een array in Jip-en-Janneketaal."</a:t>
            </a:r>
          </a:p>
          <a:p>
            <a:pPr marL="512762" indent="-404812">
              <a:buClr>
                <a:srgbClr val="000000"/>
              </a:buClr>
              <a:buSzPct val="45000"/>
              <a:buChar char="●"/>
            </a:pPr>
            <a:r>
              <a:rPr dirty="0"/>
              <a:t>Het antwoord: "Een array is een verzameling van dingen, zoals bijvoorbeeld een rij snoepjes waarbij je elk snoepje een volgnummer geeft, zodat je makkelijk het snoepje kunt vinden dat je wilt hebben."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722" name="Een voorbeeld van een debug-sessie.…"/>
          <p:cNvSpPr txBox="1">
            <a:spLocks noGrp="1"/>
          </p:cNvSpPr>
          <p:nvPr>
            <p:ph type="body" idx="1"/>
          </p:nvPr>
        </p:nvSpPr>
        <p:spPr>
          <a:xfrm>
            <a:off x="648190" y="2206725"/>
            <a:ext cx="12110459" cy="7266721"/>
          </a:xfrm>
          <a:prstGeom prst="rect">
            <a:avLst/>
          </a:prstGeom>
        </p:spPr>
        <p:txBody>
          <a:bodyPr>
            <a:noAutofit/>
          </a:bodyPr>
          <a:lstStyle/>
          <a:p>
            <a:pPr marL="512762" indent="-404812">
              <a:buClr>
                <a:srgbClr val="000000"/>
              </a:buClr>
              <a:buSzPct val="45000"/>
              <a:buChar char="●"/>
            </a:pPr>
            <a:r>
              <a:rPr dirty="0"/>
              <a:t>Een voorbeeld van een debug-sessie.</a:t>
            </a:r>
          </a:p>
          <a:p>
            <a:pPr marL="512762" indent="-404812">
              <a:buClr>
                <a:srgbClr val="000000"/>
              </a:buClr>
              <a:buSzPct val="45000"/>
              <a:buChar char="●"/>
            </a:pPr>
            <a:r>
              <a:rPr dirty="0"/>
              <a:t>Open "./code/debug-voorbeeld-1.html" in je browser.</a:t>
            </a:r>
          </a:p>
          <a:p>
            <a:pPr marL="512762" indent="-404812">
              <a:buClr>
                <a:srgbClr val="000000"/>
              </a:buClr>
              <a:buSzPct val="45000"/>
              <a:buChar char="●"/>
            </a:pPr>
            <a:r>
              <a:rPr dirty="0"/>
              <a:t>In </a:t>
            </a:r>
            <a:r>
              <a:rPr dirty="0" smtClean="0"/>
              <a:t>"</a:t>
            </a:r>
            <a:r>
              <a:rPr lang="en-US" dirty="0" smtClean="0"/>
              <a:t>./code/</a:t>
            </a:r>
            <a:r>
              <a:rPr dirty="0" smtClean="0"/>
              <a:t>debug-voorbeeld-1.js</a:t>
            </a:r>
            <a:r>
              <a:rPr dirty="0"/>
              <a:t>" zitten een paar opzettelijke fouten.</a:t>
            </a:r>
          </a:p>
          <a:p>
            <a:pPr marL="909052" lvl="1" indent="-401052">
              <a:buSzPct val="100000"/>
              <a:buAutoNum type="arabicPeriod"/>
            </a:pPr>
            <a:r>
              <a:rPr dirty="0"/>
              <a:t>Het beëindigen van de for-loop in de "processData"-functie is fout.</a:t>
            </a:r>
          </a:p>
          <a:p>
            <a:pPr marL="909052" lvl="1" indent="-401052">
              <a:buSzPct val="100000"/>
              <a:buAutoNum type="arabicPeriod"/>
            </a:pPr>
            <a:r>
              <a:rPr dirty="0"/>
              <a:t>De property "val" in het "item"-object bestaat niet.</a:t>
            </a:r>
          </a:p>
          <a:p>
            <a:pPr marL="512762" indent="-404812">
              <a:buClr>
                <a:srgbClr val="000000"/>
              </a:buClr>
              <a:buSzPct val="45000"/>
              <a:buChar char="●"/>
            </a:pPr>
            <a:r>
              <a:rPr dirty="0"/>
              <a:t>Open je "Developer Tools".</a:t>
            </a:r>
          </a:p>
          <a:p>
            <a:pPr marL="512762" indent="-404812">
              <a:buClr>
                <a:srgbClr val="000000"/>
              </a:buClr>
              <a:buSzPct val="45000"/>
              <a:buChar char="●"/>
            </a:pPr>
            <a:r>
              <a:rPr dirty="0"/>
              <a:t>Klik op de "Debugger"-tab.</a:t>
            </a:r>
          </a:p>
          <a:p>
            <a:pPr marL="512762" indent="-404812">
              <a:buClr>
                <a:srgbClr val="000000"/>
              </a:buClr>
              <a:buSzPct val="45000"/>
              <a:buChar char="●"/>
            </a:pPr>
            <a:r>
              <a:rPr dirty="0"/>
              <a:t>Vouw de "file-tree" open in het "file-explorer"-paneel.</a:t>
            </a:r>
          </a:p>
        </p:txBody>
      </p:sp>
      <p:pic>
        <p:nvPicPr>
          <p:cNvPr id="72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 grpId="0" uiExpand="1" build="p" bldLvl="5"/>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727" name="Open vervolgens &quot;debug-voorbeeld-1.js&quot; in het &quot;broncode&quot;-paneel door op de filenaam te klikken.…"/>
          <p:cNvSpPr txBox="1">
            <a:spLocks noGrp="1"/>
          </p:cNvSpPr>
          <p:nvPr>
            <p:ph type="body" idx="1"/>
          </p:nvPr>
        </p:nvSpPr>
        <p:spPr>
          <a:xfrm>
            <a:off x="648190" y="2206725"/>
            <a:ext cx="11708420" cy="7266721"/>
          </a:xfrm>
          <a:prstGeom prst="rect">
            <a:avLst/>
          </a:prstGeom>
        </p:spPr>
        <p:txBody>
          <a:bodyPr>
            <a:noAutofit/>
          </a:bodyPr>
          <a:lstStyle/>
          <a:p>
            <a:pPr marL="512762" indent="-404812">
              <a:buClr>
                <a:srgbClr val="000000"/>
              </a:buClr>
              <a:buSzPct val="45000"/>
              <a:buChar char="●"/>
            </a:pPr>
            <a:r>
              <a:rPr dirty="0"/>
              <a:t>Open vervolgens "debug-voorbeeld-1.js" in het "broncode"-paneel door op de filenaam te klikken.</a:t>
            </a:r>
          </a:p>
          <a:p>
            <a:pPr marL="512762" indent="-404812">
              <a:buClr>
                <a:srgbClr val="000000"/>
              </a:buClr>
              <a:buSzPct val="45000"/>
              <a:buChar char="●"/>
            </a:pPr>
            <a:r>
              <a:rPr dirty="0"/>
              <a:t>Scroll (als dat nodig is) naar </a:t>
            </a:r>
            <a:r>
              <a:rPr lang="en-US" dirty="0" smtClean="0"/>
              <a:t>de </a:t>
            </a:r>
            <a:r>
              <a:rPr dirty="0" smtClean="0"/>
              <a:t>regel waar </a:t>
            </a:r>
            <a:r>
              <a:rPr dirty="0"/>
              <a:t>de aanroep van de "processData"-functie staat.</a:t>
            </a:r>
          </a:p>
          <a:p>
            <a:pPr marL="512762" indent="-404812">
              <a:buClr>
                <a:srgbClr val="000000"/>
              </a:buClr>
              <a:buSzPct val="45000"/>
              <a:buChar char="●"/>
            </a:pPr>
            <a:r>
              <a:rPr dirty="0"/>
              <a:t>Klik op het regelnummer.</a:t>
            </a:r>
          </a:p>
          <a:p>
            <a:pPr marL="512762" indent="-404812">
              <a:buClr>
                <a:srgbClr val="000000"/>
              </a:buClr>
              <a:buSzPct val="45000"/>
              <a:buChar char="●"/>
            </a:pPr>
            <a:r>
              <a:rPr lang="en-US" dirty="0" smtClean="0"/>
              <a:t>Het </a:t>
            </a:r>
            <a:r>
              <a:rPr lang="en-US" dirty="0" err="1" smtClean="0"/>
              <a:t>r</a:t>
            </a:r>
            <a:r>
              <a:rPr dirty="0" err="1" smtClean="0"/>
              <a:t>egelnummer</a:t>
            </a:r>
            <a:r>
              <a:rPr dirty="0" smtClean="0"/>
              <a:t> </a:t>
            </a:r>
            <a:r>
              <a:rPr dirty="0" err="1" smtClean="0"/>
              <a:t>wordt</a:t>
            </a:r>
            <a:r>
              <a:rPr dirty="0" smtClean="0"/>
              <a:t> </a:t>
            </a:r>
            <a:r>
              <a:rPr dirty="0"/>
              <a:t>blauw ge-"highlight" en in het "controle- en inspectiepaneel" worden regelnummer en statement getoond.</a:t>
            </a:r>
          </a:p>
          <a:p>
            <a:pPr marL="512762" indent="-404812">
              <a:buClr>
                <a:srgbClr val="000000"/>
              </a:buClr>
              <a:buSzPct val="45000"/>
              <a:buChar char="●"/>
            </a:pPr>
            <a:r>
              <a:rPr dirty="0"/>
              <a:t>Proficiat! Je hebt een "breakpoint" gezet.</a:t>
            </a:r>
          </a:p>
        </p:txBody>
      </p:sp>
      <p:pic>
        <p:nvPicPr>
          <p:cNvPr id="72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732" name="Wat is een &quot;breakpoint&quot;?…"/>
          <p:cNvSpPr txBox="1">
            <a:spLocks noGrp="1"/>
          </p:cNvSpPr>
          <p:nvPr>
            <p:ph type="body" idx="1"/>
          </p:nvPr>
        </p:nvSpPr>
        <p:spPr>
          <a:xfrm>
            <a:off x="648190" y="2206725"/>
            <a:ext cx="11708420" cy="7266721"/>
          </a:xfrm>
          <a:prstGeom prst="rect">
            <a:avLst/>
          </a:prstGeom>
        </p:spPr>
        <p:txBody>
          <a:bodyPr>
            <a:noAutofit/>
          </a:bodyPr>
          <a:lstStyle/>
          <a:p>
            <a:pPr marL="512762" indent="-404812">
              <a:buClr>
                <a:srgbClr val="000000"/>
              </a:buClr>
              <a:buSzPct val="45000"/>
              <a:buChar char="●"/>
            </a:pPr>
            <a:r>
              <a:rPr dirty="0"/>
              <a:t>Wat is een "breakpoint"? </a:t>
            </a:r>
          </a:p>
          <a:p>
            <a:pPr marL="909052" lvl="1" indent="-401052">
              <a:buSzPct val="100000"/>
              <a:buAutoNum type="alphaLcPeriod"/>
            </a:pPr>
            <a:r>
              <a:rPr dirty="0"/>
              <a:t>Een "breakpoint" is een punt (een regelnummer) in de broncode van een programma waar een programmeur aangeeft dat de uitvoering van het programma moet pauzeren.</a:t>
            </a:r>
          </a:p>
          <a:p>
            <a:pPr marL="909052" lvl="1" indent="-401052">
              <a:buSzPct val="100000"/>
              <a:buAutoNum type="alphaLcPeriod"/>
            </a:pPr>
            <a:r>
              <a:rPr dirty="0"/>
              <a:t>Nu kan de programmeur de toestand van het programma inspecteren, variabelen bekijken of wijzigen en statements stap voor stap uitvoeren.</a:t>
            </a:r>
          </a:p>
          <a:p>
            <a:pPr marL="909052" lvl="1" indent="-401052">
              <a:buSzPct val="100000"/>
              <a:buAutoNum type="alphaLcPeriod"/>
            </a:pPr>
            <a:r>
              <a:rPr dirty="0"/>
              <a:t>"Breakpoints" helpen programmeurs bij het analyseren wat er in programma's gebeurt en daarmee bij het vinden en oplossen van fouten.</a:t>
            </a:r>
          </a:p>
        </p:txBody>
      </p:sp>
      <p:pic>
        <p:nvPicPr>
          <p:cNvPr id="73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 grpId="0" uiExpand="1" build="p" bldLvl="5"/>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737" name="Ververs je browser-venster.…"/>
          <p:cNvSpPr txBox="1">
            <a:spLocks noGrp="1"/>
          </p:cNvSpPr>
          <p:nvPr>
            <p:ph type="body" idx="1"/>
          </p:nvPr>
        </p:nvSpPr>
        <p:spPr>
          <a:xfrm>
            <a:off x="648190" y="2206725"/>
            <a:ext cx="11708420" cy="7266721"/>
          </a:xfrm>
          <a:prstGeom prst="rect">
            <a:avLst/>
          </a:prstGeom>
        </p:spPr>
        <p:txBody>
          <a:bodyPr>
            <a:noAutofit/>
          </a:bodyPr>
          <a:lstStyle/>
          <a:p>
            <a:pPr marL="512762" indent="-404812">
              <a:buClr>
                <a:srgbClr val="000000"/>
              </a:buClr>
              <a:buSzPct val="45000"/>
              <a:buChar char="●"/>
            </a:pPr>
            <a:r>
              <a:rPr dirty="0"/>
              <a:t>Ververs je browser-venster.</a:t>
            </a:r>
          </a:p>
          <a:p>
            <a:pPr marL="512762" indent="-404812">
              <a:buClr>
                <a:srgbClr val="000000"/>
              </a:buClr>
              <a:buSzPct val="45000"/>
              <a:buChar char="●"/>
            </a:pPr>
            <a:r>
              <a:rPr dirty="0"/>
              <a:t>De uitvoer van je JavaScript-code "breekt" op regel 31, </a:t>
            </a:r>
            <a:r>
              <a:rPr dirty="0" smtClean="0"/>
              <a:t>v</a:t>
            </a:r>
            <a:r>
              <a:rPr lang="en-US" dirty="0" smtClean="0"/>
              <a:t>óó</a:t>
            </a:r>
            <a:r>
              <a:rPr dirty="0" smtClean="0"/>
              <a:t>r </a:t>
            </a:r>
            <a:r>
              <a:rPr dirty="0"/>
              <a:t>de aanroep van de "processData"-functie.</a:t>
            </a:r>
          </a:p>
          <a:p>
            <a:pPr marL="512762" indent="-404812">
              <a:buClr>
                <a:srgbClr val="000000"/>
              </a:buClr>
              <a:buSzPct val="45000"/>
              <a:buChar char="●"/>
            </a:pPr>
            <a:r>
              <a:rPr dirty="0"/>
              <a:t>Om de uitvoer in de "processData"-functie te vervolgen klik je op "Step into"-knop, boven aan het</a:t>
            </a:r>
            <a:br>
              <a:rPr dirty="0"/>
            </a:br>
            <a:r>
              <a:rPr dirty="0"/>
              <a:t>"controle- en</a:t>
            </a:r>
            <a:br>
              <a:rPr dirty="0"/>
            </a:br>
            <a:r>
              <a:rPr dirty="0"/>
              <a:t>inspectiepaneel".</a:t>
            </a:r>
          </a:p>
          <a:p>
            <a:pPr marL="512762" indent="-404812">
              <a:buClr>
                <a:srgbClr val="000000"/>
              </a:buClr>
              <a:buSzPct val="45000"/>
              <a:buChar char="●"/>
            </a:pPr>
            <a:r>
              <a:rPr dirty="0"/>
              <a:t>Door herhaald op deze knop te klikken wordt er telkens een statement uitgevoerd.</a:t>
            </a:r>
          </a:p>
          <a:p>
            <a:pPr marL="512762" indent="-404812">
              <a:buClr>
                <a:srgbClr val="000000"/>
              </a:buClr>
              <a:buSzPct val="45000"/>
              <a:buChar char="●"/>
            </a:pPr>
            <a:r>
              <a:rPr dirty="0"/>
              <a:t>In het "controle- en inspectie"-paneel zie je welke variabelen er "leven" en wat ze bevatten.</a:t>
            </a:r>
          </a:p>
        </p:txBody>
      </p:sp>
      <p:pic>
        <p:nvPicPr>
          <p:cNvPr id="73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740" name="debuggolito.png" descr="debuggolito.png"/>
          <p:cNvPicPr>
            <a:picLocks noChangeAspect="1"/>
          </p:cNvPicPr>
          <p:nvPr/>
        </p:nvPicPr>
        <p:blipFill>
          <a:blip r:embed="rId3">
            <a:extLst/>
          </a:blip>
          <a:stretch>
            <a:fillRect/>
          </a:stretch>
        </p:blipFill>
        <p:spPr>
          <a:xfrm>
            <a:off x="5018869" y="5918160"/>
            <a:ext cx="2967062" cy="655705"/>
          </a:xfrm>
          <a:prstGeom prst="rect">
            <a:avLst/>
          </a:prstGeom>
          <a:ln w="12700">
            <a:miter lim="400000"/>
          </a:ln>
        </p:spPr>
      </p:pic>
      <p:sp>
        <p:nvSpPr>
          <p:cNvPr id="741" name="Line"/>
          <p:cNvSpPr/>
          <p:nvPr/>
        </p:nvSpPr>
        <p:spPr>
          <a:xfrm>
            <a:off x="6825430" y="5351449"/>
            <a:ext cx="1" cy="655705"/>
          </a:xfrm>
          <a:prstGeom prst="line">
            <a:avLst/>
          </a:prstGeom>
          <a:ln w="88900">
            <a:solidFill>
              <a:srgbClr val="F7DF1E"/>
            </a:solidFill>
            <a:tailEnd type="triangle"/>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 grpId="0" uiExpand="1" build="p"/>
      <p:bldP spid="74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744" name="Weet je zeker dat een functie naar behoren werkt, dan kun je die uitvoeren zonder er in te stappen met de &quot;Step over&quot;-knop.…"/>
          <p:cNvSpPr txBox="1">
            <a:spLocks noGrp="1"/>
          </p:cNvSpPr>
          <p:nvPr>
            <p:ph type="body" idx="1"/>
          </p:nvPr>
        </p:nvSpPr>
        <p:spPr>
          <a:xfrm>
            <a:off x="648190" y="2206725"/>
            <a:ext cx="11708420" cy="7266721"/>
          </a:xfrm>
          <a:prstGeom prst="rect">
            <a:avLst/>
          </a:prstGeom>
        </p:spPr>
        <p:txBody>
          <a:bodyPr>
            <a:noAutofit/>
          </a:bodyPr>
          <a:lstStyle/>
          <a:p>
            <a:pPr marL="512762" indent="-404812">
              <a:buClr>
                <a:srgbClr val="000000"/>
              </a:buClr>
              <a:buSzPct val="45000"/>
              <a:buChar char="●"/>
            </a:pPr>
            <a:r>
              <a:rPr dirty="0"/>
              <a:t>Weet je zeker dat een functie naar behoren werkt, dan kun je die uitvoeren zonder er in te stappen met de "Step over"-knop.</a:t>
            </a:r>
            <a:br>
              <a:rPr dirty="0"/>
            </a:br>
            <a:r>
              <a:rPr dirty="0"/>
              <a:t/>
            </a:r>
            <a:br>
              <a:rPr dirty="0"/>
            </a:br>
            <a:endParaRPr dirty="0"/>
          </a:p>
          <a:p>
            <a:pPr marL="512762" indent="-404812">
              <a:buClr>
                <a:srgbClr val="000000"/>
              </a:buClr>
              <a:buSzPct val="45000"/>
              <a:buChar char="●"/>
            </a:pPr>
            <a:r>
              <a:rPr dirty="0"/>
              <a:t>Stel je na de uitvoer van enkele statements vast dat een functie in orde is, dan kun je met de "Step out"-knop de uitvoer van je programma</a:t>
            </a:r>
            <a:br>
              <a:rPr dirty="0"/>
            </a:br>
            <a:r>
              <a:rPr dirty="0"/>
              <a:t>vervolgen tot het statement dat</a:t>
            </a:r>
            <a:br>
              <a:rPr dirty="0"/>
            </a:br>
            <a:r>
              <a:rPr dirty="0"/>
              <a:t>volgt op de functie-aanroep.</a:t>
            </a:r>
          </a:p>
          <a:p>
            <a:pPr marL="512762" indent="-404812">
              <a:buClr>
                <a:srgbClr val="000000"/>
              </a:buClr>
              <a:buSzPct val="45000"/>
              <a:buChar char="●"/>
            </a:pPr>
            <a:r>
              <a:rPr dirty="0"/>
              <a:t>Voer nu stap voor stap de code uit totdat je de eerste fout tegenkomt.</a:t>
            </a:r>
          </a:p>
        </p:txBody>
      </p:sp>
      <p:pic>
        <p:nvPicPr>
          <p:cNvPr id="74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747" name="debuggolito.png" descr="debuggolito.png"/>
          <p:cNvPicPr>
            <a:picLocks noChangeAspect="1"/>
          </p:cNvPicPr>
          <p:nvPr/>
        </p:nvPicPr>
        <p:blipFill>
          <a:blip r:embed="rId3">
            <a:extLst/>
          </a:blip>
          <a:stretch>
            <a:fillRect/>
          </a:stretch>
        </p:blipFill>
        <p:spPr>
          <a:xfrm>
            <a:off x="1793542" y="4352441"/>
            <a:ext cx="2967062" cy="655705"/>
          </a:xfrm>
          <a:prstGeom prst="rect">
            <a:avLst/>
          </a:prstGeom>
          <a:ln w="12700">
            <a:miter lim="400000"/>
          </a:ln>
        </p:spPr>
      </p:pic>
      <p:sp>
        <p:nvSpPr>
          <p:cNvPr id="748" name="Line"/>
          <p:cNvSpPr/>
          <p:nvPr/>
        </p:nvSpPr>
        <p:spPr>
          <a:xfrm>
            <a:off x="2878828" y="3785730"/>
            <a:ext cx="1" cy="655705"/>
          </a:xfrm>
          <a:prstGeom prst="line">
            <a:avLst/>
          </a:prstGeom>
          <a:ln w="88900">
            <a:solidFill>
              <a:srgbClr val="F7DF1E"/>
            </a:solidFill>
            <a:tailEnd type="triangle"/>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pic>
        <p:nvPicPr>
          <p:cNvPr id="749" name="debuggolito.png" descr="debuggolito.png"/>
          <p:cNvPicPr>
            <a:picLocks noChangeAspect="1"/>
          </p:cNvPicPr>
          <p:nvPr/>
        </p:nvPicPr>
        <p:blipFill>
          <a:blip r:embed="rId3">
            <a:extLst/>
          </a:blip>
          <a:stretch>
            <a:fillRect/>
          </a:stretch>
        </p:blipFill>
        <p:spPr>
          <a:xfrm>
            <a:off x="8432973" y="6835951"/>
            <a:ext cx="2967063" cy="655705"/>
          </a:xfrm>
          <a:prstGeom prst="rect">
            <a:avLst/>
          </a:prstGeom>
          <a:ln w="12700">
            <a:miter lim="400000"/>
          </a:ln>
        </p:spPr>
      </p:pic>
      <p:sp>
        <p:nvSpPr>
          <p:cNvPr id="750" name="Line"/>
          <p:cNvSpPr/>
          <p:nvPr/>
        </p:nvSpPr>
        <p:spPr>
          <a:xfrm>
            <a:off x="10944416" y="6269240"/>
            <a:ext cx="1" cy="655705"/>
          </a:xfrm>
          <a:prstGeom prst="line">
            <a:avLst/>
          </a:prstGeom>
          <a:ln w="88900">
            <a:solidFill>
              <a:srgbClr val="F7DF1E"/>
            </a:solidFill>
            <a:tailEnd type="triangle"/>
          </a:ln>
          <a:effectLst>
            <a:outerShdw blurRad="38100" dist="25400" dir="5400000" rotWithShape="0">
              <a:srgbClr val="000000">
                <a:alpha val="38000"/>
              </a:srgbClr>
            </a:outerShdw>
          </a:effectLst>
        </p:spPr>
        <p:txBody>
          <a:bodyPr lIns="59013" tIns="59013" rIns="59013" bIns="59013"/>
          <a:lstStyle/>
          <a:p>
            <a:pPr>
              <a:defRPr sz="2200" spc="0">
                <a:latin typeface="+mj-lt"/>
                <a:ea typeface="+mj-ea"/>
                <a:cs typeface="+mj-cs"/>
                <a:sym typeface="Times New Roman"/>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uiExpand="1" build="p"/>
      <p:bldP spid="748" grpId="0" animBg="1"/>
      <p:bldP spid="75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753" name="Dat zal de niet-bestaande property zijn. &quot;transformedValue&quot; krijgt de waarde &quot;undefined_transformed&quot; omdat &quot;item.val&quot; niet bestaat.…"/>
          <p:cNvSpPr txBox="1">
            <a:spLocks noGrp="1"/>
          </p:cNvSpPr>
          <p:nvPr>
            <p:ph type="body" idx="1"/>
          </p:nvPr>
        </p:nvSpPr>
        <p:spPr>
          <a:xfrm>
            <a:off x="648190" y="2206725"/>
            <a:ext cx="11708420" cy="7266721"/>
          </a:xfrm>
          <a:prstGeom prst="rect">
            <a:avLst/>
          </a:prstGeom>
        </p:spPr>
        <p:txBody>
          <a:bodyPr>
            <a:noAutofit/>
          </a:bodyPr>
          <a:lstStyle/>
          <a:p>
            <a:pPr marL="512762" indent="-404812">
              <a:buClr>
                <a:srgbClr val="000000"/>
              </a:buClr>
              <a:buSzPct val="45000"/>
              <a:buChar char="●"/>
            </a:pPr>
            <a:r>
              <a:rPr dirty="0"/>
              <a:t>Dat zal de niet-bestaande property zijn. "transformedValue" krijgt de waarde "</a:t>
            </a:r>
            <a:r>
              <a:rPr dirty="0">
                <a:latin typeface="Montserrat Bold"/>
                <a:ea typeface="Montserrat Bold"/>
                <a:cs typeface="Montserrat Bold"/>
                <a:sym typeface="Montserrat Bold"/>
              </a:rPr>
              <a:t>undefined</a:t>
            </a:r>
            <a:r>
              <a:rPr dirty="0"/>
              <a:t>_transformed" omdat "item.val" niet bestaat.</a:t>
            </a:r>
          </a:p>
          <a:p>
            <a:pPr marL="512762" indent="-404812">
              <a:buClr>
                <a:srgbClr val="000000"/>
              </a:buClr>
              <a:buSzPct val="45000"/>
              <a:buChar char="●"/>
            </a:pPr>
            <a:r>
              <a:rPr dirty="0"/>
              <a:t>Corrigeer de code in je editor. Verander "val" in "value" in regel 16. </a:t>
            </a:r>
            <a:r>
              <a:rPr lang="en-US" dirty="0" err="1" smtClean="0"/>
              <a:t>Vergeet</a:t>
            </a:r>
            <a:r>
              <a:rPr lang="en-US" dirty="0" smtClean="0"/>
              <a:t> </a:t>
            </a:r>
            <a:r>
              <a:rPr lang="en-US" dirty="0" err="1" smtClean="0"/>
              <a:t>niet</a:t>
            </a:r>
            <a:r>
              <a:rPr lang="en-US" dirty="0" smtClean="0"/>
              <a:t> op </a:t>
            </a:r>
            <a:r>
              <a:rPr lang="en-US" dirty="0" err="1" smtClean="0"/>
              <a:t>te</a:t>
            </a:r>
            <a:r>
              <a:rPr lang="en-US" dirty="0" smtClean="0"/>
              <a:t> </a:t>
            </a:r>
            <a:r>
              <a:rPr lang="en-US" dirty="0" err="1" smtClean="0"/>
              <a:t>slaan</a:t>
            </a:r>
            <a:r>
              <a:rPr lang="en-US" dirty="0" smtClean="0"/>
              <a:t>. </a:t>
            </a:r>
            <a:r>
              <a:rPr dirty="0" smtClean="0"/>
              <a:t>Je </a:t>
            </a:r>
            <a:r>
              <a:rPr dirty="0"/>
              <a:t>kunt </a:t>
            </a:r>
            <a:r>
              <a:rPr dirty="0" smtClean="0"/>
              <a:t>je </a:t>
            </a:r>
            <a:r>
              <a:rPr dirty="0"/>
              <a:t>code niet wijzigen in het "broncode"-paneel.</a:t>
            </a:r>
          </a:p>
          <a:p>
            <a:pPr marL="512762" indent="-404812">
              <a:buClr>
                <a:srgbClr val="000000"/>
              </a:buClr>
              <a:buSzPct val="45000"/>
              <a:buChar char="●"/>
            </a:pPr>
            <a:r>
              <a:rPr dirty="0"/>
              <a:t>Herstart de debug-sessie door je browservenster te verversen.</a:t>
            </a:r>
          </a:p>
          <a:p>
            <a:pPr marL="512762" indent="-404812">
              <a:buClr>
                <a:srgbClr val="000000"/>
              </a:buClr>
              <a:buSzPct val="45000"/>
              <a:buChar char="●"/>
            </a:pPr>
            <a:r>
              <a:rPr dirty="0"/>
              <a:t>Herhaal de debug-sessie totdat je de volgende fout tegenkomt.</a:t>
            </a:r>
          </a:p>
        </p:txBody>
      </p:sp>
      <p:pic>
        <p:nvPicPr>
          <p:cNvPr id="75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Debuggen  Hoe debug je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Hoe debug je JavaScript?</a:t>
            </a:r>
          </a:p>
        </p:txBody>
      </p:sp>
      <p:sp>
        <p:nvSpPr>
          <p:cNvPr id="758" name="Dat is de beëindiging van de for-loop. Er zijn geen 4 array-elementen.…"/>
          <p:cNvSpPr txBox="1">
            <a:spLocks noGrp="1"/>
          </p:cNvSpPr>
          <p:nvPr>
            <p:ph type="body" idx="1"/>
          </p:nvPr>
        </p:nvSpPr>
        <p:spPr>
          <a:xfrm>
            <a:off x="648190" y="2206725"/>
            <a:ext cx="11708420" cy="7266721"/>
          </a:xfrm>
          <a:prstGeom prst="rect">
            <a:avLst/>
          </a:prstGeom>
        </p:spPr>
        <p:txBody>
          <a:bodyPr>
            <a:noAutofit/>
          </a:bodyPr>
          <a:lstStyle/>
          <a:p>
            <a:pPr marL="512762" indent="-404812">
              <a:buClr>
                <a:srgbClr val="000000"/>
              </a:buClr>
              <a:buSzPct val="45000"/>
              <a:buChar char="●"/>
            </a:pPr>
            <a:r>
              <a:rPr dirty="0"/>
              <a:t>Dat is de beëindiging van de for-loop. Er zijn geen 4 array-elementen.</a:t>
            </a:r>
          </a:p>
          <a:p>
            <a:pPr marL="512762" indent="-404812">
              <a:buClr>
                <a:srgbClr val="000000"/>
              </a:buClr>
              <a:buSzPct val="45000"/>
              <a:buChar char="●"/>
            </a:pPr>
            <a:r>
              <a:rPr dirty="0"/>
              <a:t>Corrigeer de code in je editor. Verander "i </a:t>
            </a:r>
            <a:r>
              <a:rPr sz="3600" spc="180" dirty="0">
                <a:latin typeface="Montserrat Bold"/>
                <a:ea typeface="Montserrat Bold"/>
                <a:cs typeface="Montserrat Bold"/>
                <a:sym typeface="Montserrat Bold"/>
              </a:rPr>
              <a:t>&lt;=</a:t>
            </a:r>
            <a:r>
              <a:rPr dirty="0"/>
              <a:t> data.length" in "i </a:t>
            </a:r>
            <a:r>
              <a:rPr sz="3600" spc="180" dirty="0">
                <a:latin typeface="Montserrat Bold"/>
                <a:ea typeface="Montserrat Bold"/>
                <a:cs typeface="Montserrat Bold"/>
                <a:sym typeface="Montserrat Bold"/>
              </a:rPr>
              <a:t>&lt;</a:t>
            </a:r>
            <a:r>
              <a:rPr dirty="0"/>
              <a:t> data.length" in regel 21. Je kunt je code nog steeds niet wijzigen in het "broncode"-paneel.</a:t>
            </a:r>
          </a:p>
          <a:p>
            <a:pPr marL="512762" indent="-404812">
              <a:buClr>
                <a:srgbClr val="000000"/>
              </a:buClr>
              <a:buSzPct val="45000"/>
              <a:buChar char="●"/>
            </a:pPr>
            <a:r>
              <a:rPr dirty="0"/>
              <a:t>Herstart de debug-sessie door je browservenster te verversen.</a:t>
            </a:r>
          </a:p>
          <a:p>
            <a:pPr marL="512762" indent="-404812">
              <a:buClr>
                <a:srgbClr val="000000"/>
              </a:buClr>
              <a:buSzPct val="45000"/>
              <a:buChar char="●"/>
            </a:pPr>
            <a:r>
              <a:rPr dirty="0"/>
              <a:t>Herhaal de debug-sessie om vast te stellen dat de code nu probleemloos werkt.</a:t>
            </a:r>
          </a:p>
          <a:p>
            <a:pPr marL="512762" indent="-404812">
              <a:buClr>
                <a:srgbClr val="000000"/>
              </a:buClr>
              <a:buSzPct val="45000"/>
              <a:buChar char="●"/>
            </a:pPr>
            <a:r>
              <a:rPr dirty="0"/>
              <a:t>Verwijder daarna alle "breakpoints".</a:t>
            </a:r>
          </a:p>
        </p:txBody>
      </p:sp>
      <p:pic>
        <p:nvPicPr>
          <p:cNvPr id="76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Debuggen  Oefenin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Oefeningen</a:t>
            </a:r>
          </a:p>
        </p:txBody>
      </p:sp>
      <p:sp>
        <p:nvSpPr>
          <p:cNvPr id="763" name="Vind met behulp van de JavaScript-debugger de fouten in de vijf volgende stukken code."/>
          <p:cNvSpPr txBox="1">
            <a:spLocks noGrp="1"/>
          </p:cNvSpPr>
          <p:nvPr>
            <p:ph type="body" idx="1"/>
          </p:nvPr>
        </p:nvSpPr>
        <p:spPr>
          <a:xfrm>
            <a:off x="648190" y="2206725"/>
            <a:ext cx="11708420" cy="7266721"/>
          </a:xfrm>
          <a:prstGeom prst="rect">
            <a:avLst/>
          </a:prstGeom>
        </p:spPr>
        <p:txBody>
          <a:bodyPr>
            <a:noAutofit/>
          </a:bodyPr>
          <a:lstStyle>
            <a:lvl1pPr marL="512762" indent="-404812">
              <a:buClr>
                <a:srgbClr val="000000"/>
              </a:buClr>
              <a:buSzPct val="45000"/>
              <a:buChar char="●"/>
            </a:lvl1pPr>
          </a:lstStyle>
          <a:p>
            <a:pPr marL="512762" lvl="1" indent="-404812">
              <a:buClr>
                <a:srgbClr val="000000"/>
              </a:buClr>
              <a:buSzPct val="45000"/>
              <a:buFontTx/>
              <a:buChar char="●"/>
            </a:pPr>
            <a:r>
              <a:rPr dirty="0"/>
              <a:t>Vind met behulp van de JavaScript-debugger de fouten in de vijf volgende stukken code</a:t>
            </a:r>
            <a:r>
              <a:rPr dirty="0" smtClean="0"/>
              <a:t>.</a:t>
            </a:r>
            <a:r>
              <a:rPr lang="en-US" dirty="0"/>
              <a:t> </a:t>
            </a:r>
          </a:p>
          <a:p>
            <a:pPr lvl="1" indent="0"/>
            <a:r>
              <a:rPr lang="en-US" dirty="0"/>
              <a:t> </a:t>
            </a:r>
            <a:r>
              <a:rPr lang="en-US" dirty="0" smtClean="0"/>
              <a:t>   1.</a:t>
            </a:r>
            <a:endParaRPr dirty="0"/>
          </a:p>
        </p:txBody>
      </p:sp>
      <p:pic>
        <p:nvPicPr>
          <p:cNvPr id="76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7" name="'use strict';…" descr="'use strict';…"/>
          <p:cNvPicPr>
            <a:picLocks/>
          </p:cNvPicPr>
          <p:nvPr/>
        </p:nvPicPr>
        <p:blipFill>
          <a:blip r:embed="rId3">
            <a:extLst/>
          </a:blip>
          <a:stretch>
            <a:fillRect/>
          </a:stretch>
        </p:blipFill>
        <p:spPr>
          <a:xfrm>
            <a:off x="1427584" y="3355633"/>
            <a:ext cx="11180008" cy="3762928"/>
          </a:xfrm>
          <a:prstGeom prst="rect">
            <a:avLst/>
          </a:prstGeom>
        </p:spPr>
      </p:pic>
    </p:spTree>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Debuggen  Oefenin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Oefeningen</a:t>
            </a:r>
          </a:p>
        </p:txBody>
      </p:sp>
      <p:sp>
        <p:nvSpPr>
          <p:cNvPr id="769" name="Body"/>
          <p:cNvSpPr txBox="1">
            <a:spLocks noGrp="1"/>
          </p:cNvSpPr>
          <p:nvPr>
            <p:ph type="body" idx="1"/>
          </p:nvPr>
        </p:nvSpPr>
        <p:spPr>
          <a:xfrm>
            <a:off x="648190" y="2206725"/>
            <a:ext cx="11708420" cy="7266721"/>
          </a:xfrm>
          <a:prstGeom prst="rect">
            <a:avLst/>
          </a:prstGeom>
        </p:spPr>
        <p:txBody>
          <a:bodyPr>
            <a:noAutofit/>
          </a:bodyPr>
          <a:lstStyle/>
          <a:p>
            <a:pPr marL="909052" lvl="1" indent="-401052">
              <a:buSzPct val="100000"/>
              <a:buAutoNum type="arabicPeriod" startAt="2"/>
            </a:pPr>
            <a:r>
              <a:rPr dirty="0"/>
              <a:t> </a:t>
            </a:r>
          </a:p>
        </p:txBody>
      </p:sp>
      <p:pic>
        <p:nvPicPr>
          <p:cNvPr id="77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772" name="'use strict';…" descr="'use strict';…"/>
          <p:cNvPicPr>
            <a:picLocks/>
          </p:cNvPicPr>
          <p:nvPr/>
        </p:nvPicPr>
        <p:blipFill>
          <a:blip r:embed="rId3">
            <a:extLst/>
          </a:blip>
          <a:stretch>
            <a:fillRect/>
          </a:stretch>
        </p:blipFill>
        <p:spPr>
          <a:xfrm>
            <a:off x="1427584" y="1986613"/>
            <a:ext cx="11180008" cy="4321727"/>
          </a:xfrm>
          <a:prstGeom prst="rect">
            <a:avLst/>
          </a:prstGeom>
        </p:spPr>
      </p:pic>
    </p:spTree>
  </p:cSld>
  <p:clrMapOvr>
    <a:masterClrMapping/>
  </p:clrMapOvr>
  <p:transition spd="med"/>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Debuggen  Oefenin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Oefeningen</a:t>
            </a:r>
          </a:p>
        </p:txBody>
      </p:sp>
      <p:sp>
        <p:nvSpPr>
          <p:cNvPr id="775" name="Body"/>
          <p:cNvSpPr txBox="1">
            <a:spLocks noGrp="1"/>
          </p:cNvSpPr>
          <p:nvPr>
            <p:ph type="body" idx="1"/>
          </p:nvPr>
        </p:nvSpPr>
        <p:spPr>
          <a:xfrm>
            <a:off x="648190" y="2206725"/>
            <a:ext cx="11708420" cy="7266721"/>
          </a:xfrm>
          <a:prstGeom prst="rect">
            <a:avLst/>
          </a:prstGeom>
        </p:spPr>
        <p:txBody>
          <a:bodyPr>
            <a:noAutofit/>
          </a:bodyPr>
          <a:lstStyle/>
          <a:p>
            <a:pPr marL="909052" lvl="1" indent="-401052">
              <a:buSzPct val="100000"/>
              <a:buAutoNum type="arabicPeriod" startAt="3"/>
            </a:pPr>
            <a:r>
              <a:t> </a:t>
            </a:r>
          </a:p>
        </p:txBody>
      </p:sp>
      <p:pic>
        <p:nvPicPr>
          <p:cNvPr id="77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778" name="'use strict';…" descr="'use strict';…"/>
          <p:cNvPicPr>
            <a:picLocks/>
          </p:cNvPicPr>
          <p:nvPr/>
        </p:nvPicPr>
        <p:blipFill>
          <a:blip r:embed="rId3">
            <a:extLst/>
          </a:blip>
          <a:stretch>
            <a:fillRect/>
          </a:stretch>
        </p:blipFill>
        <p:spPr>
          <a:xfrm>
            <a:off x="1427584" y="1986613"/>
            <a:ext cx="11180008" cy="4321727"/>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Wat is een array?  De expert aan het woord..."/>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De expert aan het woord... </a:t>
            </a:r>
          </a:p>
        </p:txBody>
      </p:sp>
      <p:pic>
        <p:nvPicPr>
          <p:cNvPr id="7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72" name="Wat zegt ChatGPT, iets professioneler, over arrays?…"/>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Wat zegt ChatGPT, iets professioneler, over arrays?</a:t>
            </a:r>
          </a:p>
          <a:p>
            <a:pPr marL="512762" indent="-404812">
              <a:buClr>
                <a:srgbClr val="000000"/>
              </a:buClr>
              <a:buSzPct val="45000"/>
              <a:buChar char="●"/>
            </a:pPr>
            <a:r>
              <a:rPr dirty="0"/>
              <a:t>De vraag: "Geef een beknopte definitie van een array".</a:t>
            </a:r>
          </a:p>
          <a:p>
            <a:pPr marL="512762" indent="-404812">
              <a:buClr>
                <a:srgbClr val="000000"/>
              </a:buClr>
              <a:buSzPct val="45000"/>
              <a:buChar char="●"/>
            </a:pPr>
            <a:r>
              <a:rPr dirty="0"/>
              <a:t>Het antwoord: "Een array is een gegevensstructuur die een geordende verzameling gegevens bevat, waarbij elk gegeven toegankelijk is via een </a:t>
            </a:r>
            <a:r>
              <a:rPr i="1" dirty="0"/>
              <a:t>unieke</a:t>
            </a:r>
            <a:r>
              <a:rPr dirty="0"/>
              <a:t> index of sleutel. Een array maakt het mogelijk om meerdere gegevens van hetzelfde type op te slaan en efficiënt te beheren."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Debuggen  Oefenin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Oefeningen</a:t>
            </a:r>
          </a:p>
        </p:txBody>
      </p:sp>
      <p:sp>
        <p:nvSpPr>
          <p:cNvPr id="781" name="Body"/>
          <p:cNvSpPr txBox="1">
            <a:spLocks noGrp="1"/>
          </p:cNvSpPr>
          <p:nvPr>
            <p:ph type="body" idx="1"/>
          </p:nvPr>
        </p:nvSpPr>
        <p:spPr>
          <a:xfrm>
            <a:off x="648190" y="2206725"/>
            <a:ext cx="11708420" cy="7266721"/>
          </a:xfrm>
          <a:prstGeom prst="rect">
            <a:avLst/>
          </a:prstGeom>
        </p:spPr>
        <p:txBody>
          <a:bodyPr>
            <a:noAutofit/>
          </a:bodyPr>
          <a:lstStyle/>
          <a:p>
            <a:pPr marL="909052" lvl="1" indent="-401052">
              <a:buSzPct val="100000"/>
              <a:buAutoNum type="arabicPeriod" startAt="4"/>
            </a:pPr>
            <a:r>
              <a:t> </a:t>
            </a:r>
          </a:p>
        </p:txBody>
      </p:sp>
      <p:pic>
        <p:nvPicPr>
          <p:cNvPr id="78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784" name="'use strict';…" descr="'use strict';…"/>
          <p:cNvPicPr>
            <a:picLocks/>
          </p:cNvPicPr>
          <p:nvPr/>
        </p:nvPicPr>
        <p:blipFill>
          <a:blip r:embed="rId3">
            <a:extLst/>
          </a:blip>
          <a:stretch>
            <a:fillRect/>
          </a:stretch>
        </p:blipFill>
        <p:spPr>
          <a:xfrm>
            <a:off x="1427584" y="1986613"/>
            <a:ext cx="11180008" cy="4321727"/>
          </a:xfrm>
          <a:prstGeom prst="rect">
            <a:avLst/>
          </a:prstGeom>
        </p:spPr>
      </p:pic>
    </p:spTree>
  </p:cSld>
  <p:clrMapOvr>
    <a:masterClrMapping/>
  </p:clrMapOvr>
  <p:transition spd="med"/>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Debuggen  Oefenin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Oefeningen</a:t>
            </a:r>
          </a:p>
        </p:txBody>
      </p:sp>
      <p:sp>
        <p:nvSpPr>
          <p:cNvPr id="787" name="Body"/>
          <p:cNvSpPr txBox="1">
            <a:spLocks noGrp="1"/>
          </p:cNvSpPr>
          <p:nvPr>
            <p:ph type="body" idx="1"/>
          </p:nvPr>
        </p:nvSpPr>
        <p:spPr>
          <a:xfrm>
            <a:off x="648190" y="2206725"/>
            <a:ext cx="11708420" cy="7266721"/>
          </a:xfrm>
          <a:prstGeom prst="rect">
            <a:avLst/>
          </a:prstGeom>
        </p:spPr>
        <p:txBody>
          <a:bodyPr>
            <a:noAutofit/>
          </a:bodyPr>
          <a:lstStyle/>
          <a:p>
            <a:pPr marL="909052" lvl="1" indent="-401052">
              <a:buSzPct val="100000"/>
              <a:buAutoNum type="arabicPeriod" startAt="5"/>
            </a:pPr>
            <a:r>
              <a:t> </a:t>
            </a:r>
          </a:p>
        </p:txBody>
      </p:sp>
      <p:pic>
        <p:nvPicPr>
          <p:cNvPr id="78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790" name="'use strict';…" descr="'use strict';…"/>
          <p:cNvPicPr>
            <a:picLocks/>
          </p:cNvPicPr>
          <p:nvPr/>
        </p:nvPicPr>
        <p:blipFill>
          <a:blip r:embed="rId3">
            <a:extLst/>
          </a:blip>
          <a:stretch>
            <a:fillRect/>
          </a:stretch>
        </p:blipFill>
        <p:spPr>
          <a:xfrm>
            <a:off x="1427584" y="1986613"/>
            <a:ext cx="11180008" cy="4321727"/>
          </a:xfrm>
          <a:prstGeom prst="rect">
            <a:avLst/>
          </a:prstGeom>
        </p:spPr>
      </p:pic>
    </p:spTree>
  </p:cSld>
  <p:clrMapOvr>
    <a:masterClrMapping/>
  </p:clrMapOvr>
  <p:transition spd="med"/>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Debuggen  Oefeningen"/>
          <p:cNvSpPr txBox="1">
            <a:spLocks noGrp="1"/>
          </p:cNvSpPr>
          <p:nvPr>
            <p:ph type="title"/>
          </p:nvPr>
        </p:nvSpPr>
        <p:spPr>
          <a:prstGeom prst="rect">
            <a:avLst/>
          </a:prstGeom>
          <a:solidFill>
            <a:srgbClr val="FFFFC8"/>
          </a:solidFill>
        </p:spPr>
        <p:txBody>
          <a:bodyPr anchor="t"/>
          <a:lstStyle/>
          <a:p>
            <a:pPr algn="l">
              <a:defRPr sz="4000" spc="399"/>
            </a:pPr>
            <a:r>
              <a:rPr dirty="0"/>
              <a:t>Debuggen</a:t>
            </a:r>
            <a:br>
              <a:rPr dirty="0"/>
            </a:br>
            <a:r>
              <a:rPr sz="2800" spc="279" dirty="0"/>
              <a:t/>
            </a:r>
            <a:br>
              <a:rPr sz="2800" spc="279" dirty="0"/>
            </a:br>
            <a:r>
              <a:rPr lang="en-US" sz="2800" spc="279" dirty="0" smtClean="0"/>
              <a:t>Waarschuwing</a:t>
            </a:r>
            <a:endParaRPr sz="2800" spc="279" dirty="0"/>
          </a:p>
        </p:txBody>
      </p:sp>
      <p:sp>
        <p:nvSpPr>
          <p:cNvPr id="787" name="Body"/>
          <p:cNvSpPr txBox="1">
            <a:spLocks noGrp="1"/>
          </p:cNvSpPr>
          <p:nvPr>
            <p:ph type="body" idx="1"/>
          </p:nvPr>
        </p:nvSpPr>
        <p:spPr>
          <a:prstGeom prst="rect">
            <a:avLst/>
          </a:prstGeom>
        </p:spPr>
        <p:txBody>
          <a:bodyPr>
            <a:noAutofit/>
          </a:bodyPr>
          <a:lstStyle/>
          <a:p>
            <a:pPr marL="965200" lvl="1" indent="-457200" algn="l">
              <a:buSzPct val="100000"/>
              <a:buFont typeface="Arial" charset="0"/>
              <a:buChar char="•"/>
            </a:pPr>
            <a:r>
              <a:rPr lang="en-US" dirty="0" smtClean="0"/>
              <a:t>Let </a:t>
            </a:r>
            <a:r>
              <a:rPr lang="en-US" dirty="0" err="1" smtClean="0"/>
              <a:t>er</a:t>
            </a:r>
            <a:r>
              <a:rPr lang="en-US" dirty="0" smtClean="0"/>
              <a:t> </a:t>
            </a:r>
            <a:r>
              <a:rPr lang="en-US" dirty="0" err="1" smtClean="0"/>
              <a:t>wel</a:t>
            </a:r>
            <a:r>
              <a:rPr lang="en-US" dirty="0" smtClean="0"/>
              <a:t> op </a:t>
            </a:r>
            <a:r>
              <a:rPr lang="en-US" dirty="0" err="1" smtClean="0"/>
              <a:t>dat</a:t>
            </a:r>
            <a:r>
              <a:rPr lang="en-US" dirty="0" smtClean="0"/>
              <a:t> je debug-</a:t>
            </a:r>
            <a:r>
              <a:rPr lang="en-US" dirty="0" err="1" smtClean="0"/>
              <a:t>sessie</a:t>
            </a:r>
            <a:r>
              <a:rPr lang="en-US" dirty="0" smtClean="0"/>
              <a:t> </a:t>
            </a:r>
            <a:r>
              <a:rPr lang="en-US" dirty="0" err="1" smtClean="0"/>
              <a:t>niet</a:t>
            </a:r>
            <a:r>
              <a:rPr lang="en-US" dirty="0" smtClean="0"/>
              <a:t> </a:t>
            </a:r>
            <a:r>
              <a:rPr lang="en-US" dirty="0" err="1" smtClean="0"/>
              <a:t>ontaardt</a:t>
            </a:r>
            <a:r>
              <a:rPr lang="en-US" dirty="0" smtClean="0"/>
              <a:t> in </a:t>
            </a:r>
            <a:r>
              <a:rPr lang="en-US" dirty="0" err="1" smtClean="0"/>
              <a:t>dit</a:t>
            </a:r>
            <a:r>
              <a:rPr lang="en-US" dirty="0" smtClean="0"/>
              <a:t>:</a:t>
            </a:r>
            <a:endParaRPr dirty="0"/>
          </a:p>
        </p:txBody>
      </p:sp>
      <p:pic>
        <p:nvPicPr>
          <p:cNvPr id="78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473" y="3939668"/>
            <a:ext cx="6096000" cy="3124200"/>
          </a:xfrm>
          <a:prstGeom prst="rect">
            <a:avLst/>
          </a:prstGeom>
        </p:spPr>
      </p:pic>
    </p:spTree>
    <p:extLst>
      <p:ext uri="{BB962C8B-B14F-4D97-AF65-F5344CB8AC3E}">
        <p14:creationId xmlns:p14="http://schemas.microsoft.com/office/powerpoint/2010/main" val="208808337"/>
      </p:ext>
    </p:extLst>
  </p:cSld>
  <p:clrMapOvr>
    <a:masterClrMapping/>
  </p:clrMapOvr>
  <p:transition spd="med"/>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Debuggen  Samenvatting"/>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Samenvatting</a:t>
            </a:r>
          </a:p>
        </p:txBody>
      </p:sp>
      <p:pic>
        <p:nvPicPr>
          <p:cNvPr id="79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794" name="Je weet nu wat debuggen is.…"/>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Je weet nu wat debuggen is.</a:t>
            </a:r>
          </a:p>
          <a:p>
            <a:pPr marL="512762" indent="-404812">
              <a:buClr>
                <a:srgbClr val="000000"/>
              </a:buClr>
              <a:buSzPct val="45000"/>
              <a:buChar char="●"/>
            </a:pPr>
            <a:r>
              <a:rPr dirty="0"/>
              <a:t>En ook wat de oorsprong van de term is.</a:t>
            </a:r>
          </a:p>
          <a:p>
            <a:pPr marL="512762" indent="-404812">
              <a:buClr>
                <a:srgbClr val="000000"/>
              </a:buClr>
              <a:buSzPct val="45000"/>
              <a:buChar char="●"/>
            </a:pPr>
            <a:r>
              <a:rPr dirty="0"/>
              <a:t>Je kent een aantal goede redenen om te debuggen.</a:t>
            </a:r>
          </a:p>
          <a:p>
            <a:pPr marL="512762" indent="-404812">
              <a:buClr>
                <a:srgbClr val="000000"/>
              </a:buClr>
              <a:buSzPct val="45000"/>
              <a:buChar char="●"/>
            </a:pPr>
            <a:r>
              <a:rPr dirty="0"/>
              <a:t>Je hebt een voorbeeld JavaScript debug-sessie gedaan.</a:t>
            </a:r>
          </a:p>
          <a:p>
            <a:pPr marL="512762" indent="-404812">
              <a:buClr>
                <a:srgbClr val="000000"/>
              </a:buClr>
              <a:buSzPct val="45000"/>
              <a:buChar char="●"/>
            </a:pPr>
            <a:r>
              <a:rPr dirty="0"/>
              <a:t>Zelf </a:t>
            </a:r>
            <a:r>
              <a:rPr dirty="0" smtClean="0"/>
              <a:t>kunnen </a:t>
            </a:r>
            <a:r>
              <a:rPr dirty="0"/>
              <a:t>oefenen.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Debuggen  Vragenuurtj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Debuggen</a:t>
            </a:r>
            <a:br/>
            <a:r>
              <a:rPr sz="2800" spc="279"/>
              <a:t/>
            </a:r>
            <a:br>
              <a:rPr sz="2800" spc="279"/>
            </a:br>
            <a:r>
              <a:rPr sz="2800" spc="279"/>
              <a:t>Vragenuurtje</a:t>
            </a:r>
          </a:p>
        </p:txBody>
      </p:sp>
      <p:pic>
        <p:nvPicPr>
          <p:cNvPr id="79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799" name="Zijn er onderwerpen aan bod gekomen die je niet snapt?…"/>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Zijn er onderwerpen aan bod gekomen die je niet snapt?</a:t>
            </a:r>
          </a:p>
          <a:p>
            <a:pPr marL="512762" indent="-404812">
              <a:buClr>
                <a:srgbClr val="000000"/>
              </a:buClr>
              <a:buSzPct val="45000"/>
              <a:buChar char="●"/>
            </a:pPr>
            <a:r>
              <a:rPr dirty="0"/>
              <a:t>Wat precies is je niet duidelijk?</a:t>
            </a:r>
          </a:p>
          <a:p>
            <a:pPr marL="512762" indent="-404812">
              <a:buClr>
                <a:srgbClr val="000000"/>
              </a:buClr>
              <a:buSzPct val="45000"/>
              <a:buChar char="●"/>
            </a:pPr>
            <a:r>
              <a:rPr dirty="0"/>
              <a:t>Hoe kunnen we je dat beter uitleggen?</a:t>
            </a:r>
          </a:p>
          <a:p>
            <a:pPr marL="512762" indent="-404812">
              <a:buClr>
                <a:srgbClr val="000000"/>
              </a:buClr>
              <a:buSzPct val="45000"/>
              <a:buChar char="●"/>
            </a:pPr>
            <a:r>
              <a:rPr dirty="0"/>
              <a:t>Heb je meer suggesties voor het verbeteren van deze onderwerpen?</a:t>
            </a:r>
          </a:p>
          <a:p>
            <a:pPr marL="512762" indent="-404812">
              <a:buClr>
                <a:srgbClr val="000000"/>
              </a:buClr>
              <a:buSzPct val="45000"/>
              <a:buChar char="●"/>
            </a:pPr>
            <a:r>
              <a:rPr dirty="0"/>
              <a:t>Heb je suggesties voor het verbeteren van de presentatie?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Met het hoofdstuk over debuggen (een zwaar onderbelicht onderwerp) besluiten we deze presentatie.…"/>
          <p:cNvSpPr txBox="1">
            <a:spLocks noGrp="1"/>
          </p:cNvSpPr>
          <p:nvPr>
            <p:ph type="body" idx="1"/>
          </p:nvPr>
        </p:nvSpPr>
        <p:spPr>
          <a:xfrm>
            <a:off x="648190" y="2206725"/>
            <a:ext cx="11708420" cy="7307570"/>
          </a:xfrm>
          <a:prstGeom prst="rect">
            <a:avLst/>
          </a:prstGeom>
          <a:solidFill>
            <a:srgbClr val="FFFFFF"/>
          </a:solidFill>
        </p:spPr>
        <p:txBody>
          <a:bodyPr>
            <a:noAutofit/>
          </a:bodyPr>
          <a:lstStyle/>
          <a:p>
            <a:pPr marL="512762" indent="-404812">
              <a:buClr>
                <a:srgbClr val="000000"/>
              </a:buClr>
              <a:buSzPct val="45000"/>
              <a:buChar char="●"/>
            </a:pPr>
            <a:r>
              <a:rPr dirty="0"/>
              <a:t>Met het hoofdstuk over debuggen </a:t>
            </a:r>
            <a:r>
              <a:rPr dirty="0" smtClean="0"/>
              <a:t>(</a:t>
            </a:r>
            <a:r>
              <a:rPr lang="en-US" dirty="0" smtClean="0"/>
              <a:t>ondanks het belang </a:t>
            </a:r>
            <a:r>
              <a:rPr dirty="0" smtClean="0"/>
              <a:t>een </a:t>
            </a:r>
            <a:r>
              <a:rPr lang="en-US" dirty="0" smtClean="0"/>
              <a:t>sterk verwaarloosd </a:t>
            </a:r>
            <a:r>
              <a:rPr dirty="0" smtClean="0"/>
              <a:t>onderwerp</a:t>
            </a:r>
            <a:r>
              <a:rPr dirty="0"/>
              <a:t>) besluiten we </a:t>
            </a:r>
            <a:r>
              <a:rPr dirty="0" smtClean="0"/>
              <a:t>de </a:t>
            </a:r>
            <a:r>
              <a:rPr dirty="0"/>
              <a:t>presentatie.</a:t>
            </a:r>
          </a:p>
          <a:p>
            <a:pPr marL="512762" indent="-404812">
              <a:buClr>
                <a:srgbClr val="000000"/>
              </a:buClr>
              <a:buSzPct val="45000"/>
              <a:buChar char="●"/>
            </a:pPr>
            <a:r>
              <a:rPr dirty="0"/>
              <a:t>Dank je wel voor jullie deelname aan deze </a:t>
            </a:r>
            <a:r>
              <a:rPr lang="en-US" dirty="0" smtClean="0"/>
              <a:t>lessen</a:t>
            </a:r>
            <a:r>
              <a:rPr dirty="0" smtClean="0"/>
              <a:t>, </a:t>
            </a:r>
            <a:r>
              <a:rPr dirty="0"/>
              <a:t>jullie aandacht voor </a:t>
            </a:r>
            <a:r>
              <a:rPr lang="en-US" dirty="0" smtClean="0"/>
              <a:t>de diverse </a:t>
            </a:r>
            <a:r>
              <a:rPr dirty="0" smtClean="0"/>
              <a:t>onderwerp</a:t>
            </a:r>
            <a:r>
              <a:rPr lang="en-US" dirty="0" smtClean="0"/>
              <a:t>en</a:t>
            </a:r>
            <a:r>
              <a:rPr dirty="0" smtClean="0"/>
              <a:t>, </a:t>
            </a:r>
            <a:r>
              <a:rPr dirty="0"/>
              <a:t>jullie al dan niet opbouwende kritiek én, niet te vergeten, jullie geduld met de presentator</a:t>
            </a:r>
            <a:r>
              <a:rPr dirty="0" smtClean="0"/>
              <a:t>.</a:t>
            </a:r>
            <a:endParaRPr dirty="0"/>
          </a:p>
        </p:txBody>
      </p:sp>
      <p:sp>
        <p:nvSpPr>
          <p:cNvPr id="804" name="En ten slotte nog di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rPr dirty="0"/>
              <a:t>En </a:t>
            </a:r>
            <a:r>
              <a:rPr dirty="0" smtClean="0"/>
              <a:t>tenslotte </a:t>
            </a:r>
            <a:r>
              <a:rPr dirty="0"/>
              <a:t>nog dit... </a:t>
            </a:r>
            <a:br>
              <a:rPr dirty="0"/>
            </a:br>
            <a:r>
              <a:rPr sz="2800" spc="279" dirty="0"/>
              <a:t/>
            </a:r>
            <a:br>
              <a:rPr sz="2800" spc="279" dirty="0"/>
            </a:br>
            <a:endParaRPr sz="2800" spc="279" dirty="0"/>
          </a:p>
        </p:txBody>
      </p:sp>
      <p:pic>
        <p:nvPicPr>
          <p:cNvPr id="805" name="image.png" descr="image.png">
            <a:hlinkClick r:id="rId2" action="ppaction://hlinksldjump"/>
          </p:cNvPr>
          <p:cNvPicPr>
            <a:picLocks noChangeAspect="1"/>
          </p:cNvPicPr>
          <p:nvPr/>
        </p:nvPicPr>
        <p:blipFill>
          <a:blip r:embed="rId3">
            <a:extLst/>
          </a:blip>
          <a:stretch>
            <a:fillRect/>
          </a:stretch>
        </p:blipFill>
        <p:spPr>
          <a:xfrm>
            <a:off x="11500095" y="370882"/>
            <a:ext cx="868809" cy="868809"/>
          </a:xfrm>
          <a:prstGeom prst="rect">
            <a:avLst/>
          </a:prstGeom>
          <a:ln w="38100">
            <a:solidFill>
              <a:srgbClr val="FFFF00"/>
            </a:solidFill>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Met het hoofdstuk over debuggen (een zwaar onderbelicht onderwerp) besluiten we deze presentatie.…"/>
          <p:cNvSpPr txBox="1">
            <a:spLocks noGrp="1"/>
          </p:cNvSpPr>
          <p:nvPr>
            <p:ph type="body" idx="1"/>
          </p:nvPr>
        </p:nvSpPr>
        <p:spPr>
          <a:xfrm>
            <a:off x="648190" y="2206725"/>
            <a:ext cx="11708420" cy="7307570"/>
          </a:xfrm>
          <a:prstGeom prst="rect">
            <a:avLst/>
          </a:prstGeom>
          <a:solidFill>
            <a:srgbClr val="FFFFFF"/>
          </a:solidFill>
        </p:spPr>
        <p:txBody>
          <a:bodyPr>
            <a:noAutofit/>
          </a:bodyPr>
          <a:lstStyle/>
          <a:p>
            <a:pPr marL="512762" indent="-404812">
              <a:buClr>
                <a:srgbClr val="000000"/>
              </a:buClr>
              <a:buSzPct val="45000"/>
              <a:buChar char="●"/>
            </a:pPr>
            <a:r>
              <a:rPr lang="en-US" dirty="0"/>
              <a:t>Het is al </a:t>
            </a:r>
            <a:r>
              <a:rPr lang="en-US" dirty="0" err="1"/>
              <a:t>eerder</a:t>
            </a:r>
            <a:r>
              <a:rPr lang="en-US" dirty="0"/>
              <a:t> </a:t>
            </a:r>
            <a:r>
              <a:rPr lang="en-US" dirty="0" err="1"/>
              <a:t>gezegd</a:t>
            </a:r>
            <a:r>
              <a:rPr lang="en-US" dirty="0"/>
              <a:t> </a:t>
            </a:r>
            <a:r>
              <a:rPr lang="en-US" dirty="0" err="1" smtClean="0"/>
              <a:t>dat</a:t>
            </a:r>
            <a:r>
              <a:rPr lang="en-US" dirty="0" smtClean="0"/>
              <a:t> JavaScript </a:t>
            </a:r>
            <a:r>
              <a:rPr lang="en-US" dirty="0" err="1" smtClean="0"/>
              <a:t>een</a:t>
            </a:r>
            <a:r>
              <a:rPr lang="en-US" dirty="0" smtClean="0"/>
              <a:t> </a:t>
            </a:r>
            <a:r>
              <a:rPr lang="en-US" dirty="0"/>
              <a:t>hele reeks </a:t>
            </a:r>
            <a:r>
              <a:rPr lang="en-US" dirty="0" err="1"/>
              <a:t>gelikte</a:t>
            </a:r>
            <a:r>
              <a:rPr lang="en-US" dirty="0"/>
              <a:t> </a:t>
            </a:r>
            <a:r>
              <a:rPr lang="en-US" dirty="0" err="1"/>
              <a:t>functies</a:t>
            </a:r>
            <a:r>
              <a:rPr lang="en-US" dirty="0"/>
              <a:t> </a:t>
            </a:r>
            <a:r>
              <a:rPr lang="en-US" dirty="0" err="1"/>
              <a:t>bevat</a:t>
            </a:r>
            <a:r>
              <a:rPr lang="en-US" dirty="0"/>
              <a:t> </a:t>
            </a:r>
            <a:r>
              <a:rPr lang="en-US" dirty="0" smtClean="0"/>
              <a:t>om </a:t>
            </a:r>
            <a:r>
              <a:rPr lang="en-US" dirty="0"/>
              <a:t>arrays </a:t>
            </a:r>
            <a:r>
              <a:rPr lang="en-US" dirty="0" err="1"/>
              <a:t>te</a:t>
            </a:r>
            <a:r>
              <a:rPr lang="en-US" dirty="0"/>
              <a:t> </a:t>
            </a:r>
            <a:r>
              <a:rPr lang="en-US" dirty="0" err="1"/>
              <a:t>verwerken</a:t>
            </a:r>
            <a:r>
              <a:rPr lang="en-US" dirty="0"/>
              <a:t>. </a:t>
            </a:r>
            <a:endParaRPr lang="en-US" dirty="0" smtClean="0"/>
          </a:p>
          <a:p>
            <a:pPr marL="512762" indent="-404812">
              <a:buClr>
                <a:srgbClr val="000000"/>
              </a:buClr>
              <a:buSzPct val="45000"/>
              <a:buChar char="●"/>
            </a:pPr>
            <a:r>
              <a:rPr lang="en-US" dirty="0" smtClean="0"/>
              <a:t>Die </a:t>
            </a:r>
            <a:r>
              <a:rPr lang="en-US" dirty="0" err="1" smtClean="0"/>
              <a:t>functies</a:t>
            </a:r>
            <a:r>
              <a:rPr lang="en-US" dirty="0" smtClean="0"/>
              <a:t> </a:t>
            </a:r>
            <a:r>
              <a:rPr lang="en-US" dirty="0" err="1" smtClean="0"/>
              <a:t>zijn</a:t>
            </a:r>
            <a:r>
              <a:rPr lang="en-US" dirty="0" smtClean="0"/>
              <a:t> met </a:t>
            </a:r>
            <a:r>
              <a:rPr lang="en-US" dirty="0" err="1"/>
              <a:t>opzet</a:t>
            </a:r>
            <a:r>
              <a:rPr lang="en-US" dirty="0"/>
              <a:t> </a:t>
            </a:r>
            <a:r>
              <a:rPr lang="en-US" dirty="0" err="1"/>
              <a:t>niet</a:t>
            </a:r>
            <a:r>
              <a:rPr lang="en-US" dirty="0"/>
              <a:t> </a:t>
            </a:r>
            <a:r>
              <a:rPr lang="en-US" dirty="0" err="1"/>
              <a:t>gebruikt</a:t>
            </a:r>
            <a:r>
              <a:rPr lang="en-US" dirty="0"/>
              <a:t> </a:t>
            </a:r>
            <a:r>
              <a:rPr lang="en-US" dirty="0" smtClean="0"/>
              <a:t>om </a:t>
            </a:r>
            <a:r>
              <a:rPr lang="en-US" dirty="0"/>
              <a:t>het </a:t>
            </a:r>
            <a:r>
              <a:rPr lang="en-US" dirty="0" err="1" smtClean="0"/>
              <a:t>karakter</a:t>
            </a:r>
            <a:r>
              <a:rPr lang="en-US" dirty="0" smtClean="0"/>
              <a:t> </a:t>
            </a:r>
            <a:r>
              <a:rPr lang="en-US" dirty="0"/>
              <a:t>van arrays </a:t>
            </a:r>
            <a:r>
              <a:rPr lang="en-US" dirty="0" err="1"/>
              <a:t>te</a:t>
            </a:r>
            <a:r>
              <a:rPr lang="en-US" dirty="0"/>
              <a:t> </a:t>
            </a:r>
            <a:r>
              <a:rPr lang="en-US" dirty="0" err="1"/>
              <a:t>benadrukken</a:t>
            </a:r>
            <a:r>
              <a:rPr lang="en-US" dirty="0"/>
              <a:t>.</a:t>
            </a:r>
          </a:p>
          <a:p>
            <a:pPr marL="512762" indent="-404812">
              <a:buClr>
                <a:srgbClr val="000000"/>
              </a:buClr>
              <a:buSzPct val="45000"/>
              <a:buChar char="●"/>
            </a:pPr>
            <a:r>
              <a:rPr dirty="0" smtClean="0"/>
              <a:t>Wij </a:t>
            </a:r>
            <a:r>
              <a:rPr dirty="0"/>
              <a:t>hopen dat je door deze presentatie een beter beeld hebt gekregen van wat JavaScript-arrays zijn en hoe je ze gebruikt</a:t>
            </a:r>
            <a:r>
              <a:rPr dirty="0" smtClean="0"/>
              <a:t>.</a:t>
            </a:r>
            <a:endParaRPr lang="en-US" dirty="0" smtClean="0"/>
          </a:p>
          <a:p>
            <a:pPr marL="512762" indent="-404812">
              <a:buClr>
                <a:srgbClr val="000000"/>
              </a:buClr>
              <a:buSzPct val="45000"/>
              <a:buChar char="●"/>
            </a:pPr>
            <a:r>
              <a:rPr lang="en-US" dirty="0" smtClean="0"/>
              <a:t>En heel </a:t>
            </a:r>
            <a:r>
              <a:rPr lang="en-US" dirty="0" err="1" smtClean="0"/>
              <a:t>veel</a:t>
            </a:r>
            <a:r>
              <a:rPr lang="en-US" dirty="0" smtClean="0"/>
              <a:t> </a:t>
            </a:r>
            <a:r>
              <a:rPr lang="en-US" dirty="0" err="1" smtClean="0"/>
              <a:t>succes</a:t>
            </a:r>
            <a:r>
              <a:rPr lang="en-US" dirty="0" smtClean="0"/>
              <a:t> met je </a:t>
            </a:r>
            <a:r>
              <a:rPr lang="en-US" dirty="0" err="1" smtClean="0"/>
              <a:t>verdere</a:t>
            </a:r>
            <a:r>
              <a:rPr lang="en-US" dirty="0" smtClean="0"/>
              <a:t> </a:t>
            </a:r>
            <a:r>
              <a:rPr lang="en-US" dirty="0" err="1" smtClean="0"/>
              <a:t>studie</a:t>
            </a:r>
            <a:r>
              <a:rPr lang="en-US" dirty="0"/>
              <a:t>.</a:t>
            </a:r>
            <a:endParaRPr dirty="0"/>
          </a:p>
        </p:txBody>
      </p:sp>
      <p:sp>
        <p:nvSpPr>
          <p:cNvPr id="804" name="En ten slotte nog di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rPr dirty="0"/>
              <a:t>En </a:t>
            </a:r>
            <a:r>
              <a:rPr dirty="0" smtClean="0"/>
              <a:t>tenslotte </a:t>
            </a:r>
            <a:r>
              <a:rPr dirty="0"/>
              <a:t>nog dit... </a:t>
            </a:r>
            <a:br>
              <a:rPr dirty="0"/>
            </a:br>
            <a:r>
              <a:rPr sz="2800" spc="279" dirty="0"/>
              <a:t/>
            </a:r>
            <a:br>
              <a:rPr sz="2800" spc="279" dirty="0"/>
            </a:br>
            <a:endParaRPr sz="2800" spc="279" dirty="0"/>
          </a:p>
        </p:txBody>
      </p:sp>
      <p:pic>
        <p:nvPicPr>
          <p:cNvPr id="805" name="image.png" descr="image.png">
            <a:hlinkClick r:id="rId2" action="ppaction://hlinksldjump"/>
          </p:cNvPr>
          <p:cNvPicPr>
            <a:picLocks noChangeAspect="1"/>
          </p:cNvPicPr>
          <p:nvPr/>
        </p:nvPicPr>
        <p:blipFill>
          <a:blip r:embed="rId3">
            <a:extLst/>
          </a:blip>
          <a:stretch>
            <a:fillRect/>
          </a:stretch>
        </p:blipFill>
        <p:spPr>
          <a:xfrm>
            <a:off x="11500095" y="370882"/>
            <a:ext cx="868809" cy="868809"/>
          </a:xfrm>
          <a:prstGeom prst="rect">
            <a:avLst/>
          </a:prstGeom>
          <a:ln w="38100">
            <a:solidFill>
              <a:srgbClr val="FFFF00"/>
            </a:solidFill>
            <a:miter lim="400000"/>
          </a:ln>
        </p:spPr>
      </p:pic>
    </p:spTree>
    <p:extLst>
      <p:ext uri="{BB962C8B-B14F-4D97-AF65-F5344CB8AC3E}">
        <p14:creationId xmlns:p14="http://schemas.microsoft.com/office/powerpoint/2010/main" val="7963669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Appendix - Een scenario"/>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Appendix - Een scenario</a:t>
            </a:r>
            <a:br/>
            <a:r>
              <a:rPr sz="2800" spc="279"/>
              <a:t/>
            </a:r>
            <a:br>
              <a:rPr sz="2800" spc="279"/>
            </a:br>
            <a:endParaRPr sz="2800" spc="279"/>
          </a:p>
        </p:txBody>
      </p:sp>
      <p:sp>
        <p:nvSpPr>
          <p:cNvPr id="813" name="Body"/>
          <p:cNvSpPr txBox="1">
            <a:spLocks noGrp="1"/>
          </p:cNvSpPr>
          <p:nvPr>
            <p:ph type="body" idx="1"/>
          </p:nvPr>
        </p:nvSpPr>
        <p:spPr>
          <a:xfrm>
            <a:off x="649215" y="2282670"/>
            <a:ext cx="11706370" cy="7226002"/>
          </a:xfrm>
          <a:prstGeom prst="rect">
            <a:avLst/>
          </a:prstGeom>
        </p:spPr>
        <p:txBody>
          <a:bodyPr/>
          <a:lstStyle/>
          <a:p>
            <a:pPr marL="512762" indent="-404812">
              <a:buClr>
                <a:srgbClr val="000000"/>
              </a:buClr>
              <a:buSzPct val="45000"/>
              <a:buChar char="●"/>
            </a:pPr>
            <a:endParaRPr/>
          </a:p>
        </p:txBody>
      </p:sp>
      <p:pic>
        <p:nvPicPr>
          <p:cNvPr id="815" name="image.png" descr="image.png">
            <a:hlinkClick r:id="rId2" action="ppaction://hlinksldjump"/>
          </p:cNvPr>
          <p:cNvPicPr>
            <a:picLocks noChangeAspect="1"/>
          </p:cNvPicPr>
          <p:nvPr/>
        </p:nvPicPr>
        <p:blipFill>
          <a:blip r:embed="rId3">
            <a:extLst/>
          </a:blip>
          <a:stretch>
            <a:fillRect/>
          </a:stretch>
        </p:blipFill>
        <p:spPr>
          <a:xfrm>
            <a:off x="11500095" y="370882"/>
            <a:ext cx="868809" cy="868809"/>
          </a:xfrm>
          <a:prstGeom prst="rect">
            <a:avLst/>
          </a:prstGeom>
          <a:ln w="38100">
            <a:solidFill>
              <a:srgbClr val="FFFF00"/>
            </a:solidFill>
            <a:miter lim="400000"/>
          </a:ln>
        </p:spPr>
      </p:pic>
      <p:pic>
        <p:nvPicPr>
          <p:cNvPr id="816" name="scenario-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191" y="2282670"/>
            <a:ext cx="11707394" cy="7226002"/>
          </a:xfrm>
          <a:prstGeom prst="rect">
            <a:avLst/>
          </a:prstGeom>
          <a:ln w="12700">
            <a:miter lim="400000"/>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484" y="2904713"/>
            <a:ext cx="9876808" cy="5981916"/>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Wat is een array?  Index? Sleutel?"/>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Index? Sleutel?</a:t>
            </a:r>
          </a:p>
        </p:txBody>
      </p:sp>
      <p:pic>
        <p:nvPicPr>
          <p:cNvPr id="7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77" name="Als we het over een &quot;index&quot; hebben, dan bedoelen we een numerieke waarde.…"/>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Als we het over een "index" hebben, dan bedoelen we een numerieke waarde.</a:t>
            </a:r>
          </a:p>
          <a:p>
            <a:pPr marL="512762" indent="-404812">
              <a:buClr>
                <a:srgbClr val="000000"/>
              </a:buClr>
              <a:buSzPct val="45000"/>
              <a:buChar char="●"/>
            </a:pPr>
            <a:r>
              <a:rPr dirty="0"/>
              <a:t>Een "sleutel" is doorgaans een tekstuele waarde.</a:t>
            </a:r>
          </a:p>
          <a:p>
            <a:pPr marL="512762" indent="-404812">
              <a:buClr>
                <a:srgbClr val="000000"/>
              </a:buClr>
              <a:buSzPct val="45000"/>
              <a:buChar char="●"/>
            </a:pPr>
            <a:r>
              <a:rPr dirty="0"/>
              <a:t>In de praktijk worden beide termen nogal eens verwisseld.</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Wat is een array?  Arrays komen overal voor"/>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Arrays komen overal voor</a:t>
            </a:r>
          </a:p>
        </p:txBody>
      </p:sp>
      <p:pic>
        <p:nvPicPr>
          <p:cNvPr id="8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82" name="Een paar voorbeelden van tastbare arrays..."/>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t>Een paar voorbeelden van tastbare arrays...</a:t>
            </a:r>
            <a:br/>
            <a:endParaRPr/>
          </a:p>
        </p:txBody>
      </p:sp>
      <p:pic>
        <p:nvPicPr>
          <p:cNvPr id="84" name="trees-array.jpg" descr="trees-array.jpg"/>
          <p:cNvPicPr>
            <a:picLocks noChangeAspect="1"/>
          </p:cNvPicPr>
          <p:nvPr/>
        </p:nvPicPr>
        <p:blipFill>
          <a:blip r:embed="rId3">
            <a:extLst/>
          </a:blip>
          <a:stretch>
            <a:fillRect/>
          </a:stretch>
        </p:blipFill>
        <p:spPr>
          <a:xfrm>
            <a:off x="659747" y="2788409"/>
            <a:ext cx="5569043" cy="4176782"/>
          </a:xfrm>
          <a:prstGeom prst="rect">
            <a:avLst/>
          </a:prstGeom>
          <a:ln w="12700">
            <a:miter lim="400000"/>
          </a:ln>
        </p:spPr>
      </p:pic>
      <p:pic>
        <p:nvPicPr>
          <p:cNvPr id="85" name="muffins-array.png" descr="muffins-array.png"/>
          <p:cNvPicPr>
            <a:picLocks noChangeAspect="1"/>
          </p:cNvPicPr>
          <p:nvPr/>
        </p:nvPicPr>
        <p:blipFill>
          <a:blip r:embed="rId4">
            <a:extLst/>
          </a:blip>
          <a:stretch>
            <a:fillRect/>
          </a:stretch>
        </p:blipFill>
        <p:spPr>
          <a:xfrm>
            <a:off x="6649087" y="2788409"/>
            <a:ext cx="5695613" cy="4176782"/>
          </a:xfrm>
          <a:prstGeom prst="rect">
            <a:avLst/>
          </a:prstGeom>
          <a:ln w="12700">
            <a:miter lim="400000"/>
          </a:ln>
        </p:spPr>
      </p:pic>
      <p:pic>
        <p:nvPicPr>
          <p:cNvPr id="86" name="cars-array.jpg" descr="cars-array.jpg"/>
          <p:cNvPicPr>
            <a:picLocks noChangeAspect="1"/>
          </p:cNvPicPr>
          <p:nvPr/>
        </p:nvPicPr>
        <p:blipFill>
          <a:blip r:embed="rId5">
            <a:extLst/>
          </a:blip>
          <a:stretch>
            <a:fillRect/>
          </a:stretch>
        </p:blipFill>
        <p:spPr>
          <a:xfrm>
            <a:off x="649465" y="5763952"/>
            <a:ext cx="2485862" cy="3463276"/>
          </a:xfrm>
          <a:prstGeom prst="rect">
            <a:avLst/>
          </a:prstGeom>
          <a:ln w="12700">
            <a:miter lim="400000"/>
          </a:ln>
        </p:spPr>
      </p:pic>
      <p:pic>
        <p:nvPicPr>
          <p:cNvPr id="87" name="27-may_clearest-photo-of-atoms.png" descr="27-may_clearest-photo-of-atoms.png"/>
          <p:cNvPicPr>
            <a:picLocks noChangeAspect="1"/>
          </p:cNvPicPr>
          <p:nvPr/>
        </p:nvPicPr>
        <p:blipFill>
          <a:blip r:embed="rId6">
            <a:extLst/>
          </a:blip>
          <a:srcRect l="5533" r="5533"/>
          <a:stretch>
            <a:fillRect/>
          </a:stretch>
        </p:blipFill>
        <p:spPr>
          <a:xfrm>
            <a:off x="8641130" y="6433437"/>
            <a:ext cx="3720218" cy="2788801"/>
          </a:xfrm>
          <a:prstGeom prst="rect">
            <a:avLst/>
          </a:prstGeom>
          <a:ln w="12700">
            <a:miter lim="400000"/>
          </a:ln>
        </p:spPr>
      </p:pic>
      <p:sp>
        <p:nvSpPr>
          <p:cNvPr id="88" name="4"/>
          <p:cNvSpPr txBox="1"/>
          <p:nvPr/>
        </p:nvSpPr>
        <p:spPr>
          <a:xfrm>
            <a:off x="11923474" y="8361594"/>
            <a:ext cx="421750" cy="841928"/>
          </a:xfrm>
          <a:prstGeom prst="rect">
            <a:avLst/>
          </a:prstGeom>
          <a:ln w="12700">
            <a:miter lim="400000"/>
          </a:ln>
          <a:extLst>
            <a:ext uri="{C572A759-6A51-4108-AA02-DFA0A04FC94B}">
              <ma14:wrappingTextBoxFlag xmlns:ma14="http://schemas.microsoft.com/office/mac/drawingml/2011/main" val="1"/>
            </a:ext>
          </a:extLst>
        </p:spPr>
        <p:txBody>
          <a:bodyPr lIns="59013" tIns="59013" rIns="59013" bIns="59013">
            <a:spAutoFit/>
          </a:bodyPr>
          <a:lstStyle>
            <a:lvl1pPr>
              <a:defRPr sz="4600" spc="230">
                <a:solidFill>
                  <a:srgbClr val="F7DF1E"/>
                </a:solidFill>
                <a:latin typeface="Montserrat Bold"/>
                <a:ea typeface="Montserrat Bold"/>
                <a:cs typeface="Montserrat Bold"/>
                <a:sym typeface="Montserrat Bold"/>
              </a:defRPr>
            </a:lvl1pPr>
          </a:lstStyle>
          <a:p>
            <a:r>
              <a:t>4</a:t>
            </a:r>
          </a:p>
        </p:txBody>
      </p:sp>
      <p:sp>
        <p:nvSpPr>
          <p:cNvPr id="89" name="1"/>
          <p:cNvSpPr txBox="1"/>
          <p:nvPr/>
        </p:nvSpPr>
        <p:spPr>
          <a:xfrm>
            <a:off x="661754" y="8377987"/>
            <a:ext cx="421750" cy="841927"/>
          </a:xfrm>
          <a:prstGeom prst="rect">
            <a:avLst/>
          </a:prstGeom>
          <a:ln w="12700">
            <a:miter lim="400000"/>
          </a:ln>
          <a:extLst>
            <a:ext uri="{C572A759-6A51-4108-AA02-DFA0A04FC94B}">
              <ma14:wrappingTextBoxFlag xmlns:ma14="http://schemas.microsoft.com/office/mac/drawingml/2011/main" val="1"/>
            </a:ext>
          </a:extLst>
        </p:spPr>
        <p:txBody>
          <a:bodyPr lIns="59013" tIns="59013" rIns="59013" bIns="59013">
            <a:spAutoFit/>
          </a:bodyPr>
          <a:lstStyle>
            <a:lvl1pPr>
              <a:defRPr sz="4600" spc="230">
                <a:solidFill>
                  <a:srgbClr val="F7DF1E"/>
                </a:solidFill>
                <a:latin typeface="Montserrat Bold"/>
                <a:ea typeface="Montserrat Bold"/>
                <a:cs typeface="Montserrat Bold"/>
                <a:sym typeface="Montserrat Bold"/>
              </a:defRPr>
            </a:lvl1pPr>
          </a:lstStyle>
          <a:p>
            <a:r>
              <a:t>1</a:t>
            </a:r>
          </a:p>
        </p:txBody>
      </p:sp>
      <p:sp>
        <p:nvSpPr>
          <p:cNvPr id="90" name="3"/>
          <p:cNvSpPr txBox="1"/>
          <p:nvPr/>
        </p:nvSpPr>
        <p:spPr>
          <a:xfrm>
            <a:off x="11890688" y="2788409"/>
            <a:ext cx="421750" cy="841927"/>
          </a:xfrm>
          <a:prstGeom prst="rect">
            <a:avLst/>
          </a:prstGeom>
          <a:ln w="12700">
            <a:miter lim="400000"/>
          </a:ln>
          <a:extLst>
            <a:ext uri="{C572A759-6A51-4108-AA02-DFA0A04FC94B}">
              <ma14:wrappingTextBoxFlag xmlns:ma14="http://schemas.microsoft.com/office/mac/drawingml/2011/main" val="1"/>
            </a:ext>
          </a:extLst>
        </p:spPr>
        <p:txBody>
          <a:bodyPr lIns="59013" tIns="59013" rIns="59013" bIns="59013">
            <a:spAutoFit/>
          </a:bodyPr>
          <a:lstStyle>
            <a:lvl1pPr>
              <a:defRPr sz="4600" spc="230">
                <a:solidFill>
                  <a:srgbClr val="F7DF1E"/>
                </a:solidFill>
                <a:latin typeface="Montserrat Bold"/>
                <a:ea typeface="Montserrat Bold"/>
                <a:cs typeface="Montserrat Bold"/>
                <a:sym typeface="Montserrat Bold"/>
              </a:defRPr>
            </a:lvl1pPr>
          </a:lstStyle>
          <a:p>
            <a:r>
              <a:t>3</a:t>
            </a:r>
          </a:p>
        </p:txBody>
      </p:sp>
      <p:sp>
        <p:nvSpPr>
          <p:cNvPr id="91" name="2"/>
          <p:cNvSpPr txBox="1"/>
          <p:nvPr/>
        </p:nvSpPr>
        <p:spPr>
          <a:xfrm>
            <a:off x="678146" y="2771716"/>
            <a:ext cx="421750" cy="841927"/>
          </a:xfrm>
          <a:prstGeom prst="rect">
            <a:avLst/>
          </a:prstGeom>
          <a:ln w="12700">
            <a:miter lim="400000"/>
          </a:ln>
          <a:extLst>
            <a:ext uri="{C572A759-6A51-4108-AA02-DFA0A04FC94B}">
              <ma14:wrappingTextBoxFlag xmlns:ma14="http://schemas.microsoft.com/office/mac/drawingml/2011/main" val="1"/>
            </a:ext>
          </a:extLst>
        </p:spPr>
        <p:txBody>
          <a:bodyPr lIns="59013" tIns="59013" rIns="59013" bIns="59013">
            <a:spAutoFit/>
          </a:bodyPr>
          <a:lstStyle>
            <a:lvl1pPr>
              <a:defRPr sz="4600" spc="0">
                <a:solidFill>
                  <a:srgbClr val="F7DF1E"/>
                </a:solidFill>
                <a:latin typeface="Montserrat Bold"/>
                <a:ea typeface="Montserrat Bold"/>
                <a:cs typeface="Montserrat Bold"/>
                <a:sym typeface="Montserrat Bold"/>
              </a:defRPr>
            </a:lvl1pPr>
          </a:lstStyle>
          <a:p>
            <a:r>
              <a:t>2</a:t>
            </a:r>
          </a:p>
        </p:txBody>
      </p:sp>
      <p:sp>
        <p:nvSpPr>
          <p:cNvPr id="92" name="Geparkeerde auto's, een 1-dimensionaal array.…"/>
          <p:cNvSpPr txBox="1"/>
          <p:nvPr/>
        </p:nvSpPr>
        <p:spPr>
          <a:xfrm>
            <a:off x="3127304" y="6957824"/>
            <a:ext cx="5516385" cy="2359792"/>
          </a:xfrm>
          <a:prstGeom prst="rect">
            <a:avLst/>
          </a:prstGeom>
          <a:ln w="12700">
            <a:miter lim="400000"/>
          </a:ln>
          <a:extLst>
            <a:ext uri="{C572A759-6A51-4108-AA02-DFA0A04FC94B}">
              <ma14:wrappingTextBoxFlag xmlns:ma14="http://schemas.microsoft.com/office/mac/drawingml/2011/main" val="1"/>
            </a:ext>
          </a:extLst>
        </p:spPr>
        <p:txBody>
          <a:bodyPr lIns="59013" tIns="59013" rIns="59013" bIns="59013">
            <a:spAutoFit/>
          </a:bodyPr>
          <a:lstStyle/>
          <a:p>
            <a:pPr marL="251883" indent="-251883">
              <a:lnSpc>
                <a:spcPct val="130000"/>
              </a:lnSpc>
              <a:buSzPct val="100000"/>
              <a:buAutoNum type="arabicPeriod"/>
              <a:defRPr>
                <a:solidFill>
                  <a:srgbClr val="444444"/>
                </a:solidFill>
              </a:defRPr>
            </a:pPr>
            <a:r>
              <a:rPr sz="1600" dirty="0"/>
              <a:t>Geparkeerde auto's, een 1-dimensionaal array.</a:t>
            </a:r>
          </a:p>
          <a:p>
            <a:pPr marL="251883" indent="-251883">
              <a:lnSpc>
                <a:spcPct val="130000"/>
              </a:lnSpc>
              <a:buSzPct val="100000"/>
              <a:buAutoNum type="arabicPeriod"/>
              <a:defRPr>
                <a:solidFill>
                  <a:srgbClr val="444444"/>
                </a:solidFill>
              </a:defRPr>
            </a:pPr>
            <a:r>
              <a:rPr sz="1600" dirty="0"/>
              <a:t>Een rij bomen, nog een 1-dimensionaal array.</a:t>
            </a:r>
          </a:p>
          <a:p>
            <a:pPr marL="251883" indent="-251883">
              <a:lnSpc>
                <a:spcPct val="130000"/>
              </a:lnSpc>
              <a:buSzPct val="100000"/>
              <a:buAutoNum type="arabicPeriod"/>
              <a:defRPr>
                <a:solidFill>
                  <a:srgbClr val="444444"/>
                </a:solidFill>
              </a:defRPr>
            </a:pPr>
            <a:r>
              <a:rPr sz="1600" dirty="0"/>
              <a:t>Muffins in een bakblik. Dit is een 2-dimensionaal array.</a:t>
            </a:r>
          </a:p>
          <a:p>
            <a:pPr marL="251883" indent="-251883">
              <a:lnSpc>
                <a:spcPct val="130000"/>
              </a:lnSpc>
              <a:buSzPct val="100000"/>
              <a:buAutoNum type="arabicPeriod"/>
              <a:defRPr>
                <a:solidFill>
                  <a:srgbClr val="444444"/>
                </a:solidFill>
              </a:defRPr>
            </a:pPr>
            <a:r>
              <a:rPr sz="1600" dirty="0"/>
              <a:t>Een praseodymium-kristal. Dit lijkt een 2-dimensionaal array maar is in 't echt 3-dimensionaal. 't Is een kristalrooster.</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Wat is een array?  Een vergelijk"/>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Een vergelijk</a:t>
            </a:r>
          </a:p>
        </p:txBody>
      </p:sp>
      <p:pic>
        <p:nvPicPr>
          <p:cNvPr id="9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96" name="Een array in JavaScript is niet tastbaar. Het is software.…"/>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Een array in JavaScript is niet tastbaar. Het is software.</a:t>
            </a:r>
          </a:p>
          <a:p>
            <a:pPr marL="512762" indent="-404812">
              <a:buClr>
                <a:srgbClr val="000000"/>
              </a:buClr>
              <a:buSzPct val="45000"/>
              <a:buChar char="●"/>
            </a:pPr>
            <a:r>
              <a:rPr dirty="0"/>
              <a:t>Van de tastbare voorbeelden</a:t>
            </a:r>
            <a:br>
              <a:rPr dirty="0"/>
            </a:br>
            <a:r>
              <a:rPr dirty="0"/>
              <a:t>komt een ladekast het best</a:t>
            </a:r>
            <a:br>
              <a:rPr dirty="0"/>
            </a:br>
            <a:r>
              <a:rPr dirty="0"/>
              <a:t>overeen met het JavaScript</a:t>
            </a:r>
            <a:br>
              <a:rPr dirty="0"/>
            </a:br>
            <a:r>
              <a:rPr dirty="0"/>
              <a:t>array.</a:t>
            </a:r>
          </a:p>
          <a:p>
            <a:pPr marL="512762" indent="-404812">
              <a:buClr>
                <a:srgbClr val="000000"/>
              </a:buClr>
              <a:buSzPct val="45000"/>
              <a:buChar char="●"/>
            </a:pPr>
            <a:r>
              <a:rPr dirty="0"/>
              <a:t>Wat er in de laden zit is nog</a:t>
            </a:r>
            <a:br>
              <a:rPr dirty="0"/>
            </a:br>
            <a:r>
              <a:rPr dirty="0"/>
              <a:t>even niet belangrijk.</a:t>
            </a:r>
          </a:p>
          <a:p>
            <a:pPr marL="512762" indent="-404812">
              <a:buClr>
                <a:srgbClr val="000000"/>
              </a:buClr>
              <a:buSzPct val="45000"/>
              <a:buChar char="●"/>
            </a:pPr>
            <a:r>
              <a:rPr dirty="0"/>
              <a:t>Bekijk de ladekast even goed.</a:t>
            </a:r>
          </a:p>
        </p:txBody>
      </p:sp>
      <p:pic>
        <p:nvPicPr>
          <p:cNvPr id="98" name="filing-cabinet-2.png" descr="filing-cabinet-2.png"/>
          <p:cNvPicPr>
            <a:picLocks noChangeAspect="1"/>
          </p:cNvPicPr>
          <p:nvPr/>
        </p:nvPicPr>
        <p:blipFill>
          <a:blip r:embed="rId3">
            <a:extLst/>
          </a:blip>
          <a:srcRect t="2483" b="2483"/>
          <a:stretch>
            <a:fillRect/>
          </a:stretch>
        </p:blipFill>
        <p:spPr>
          <a:xfrm>
            <a:off x="8323416" y="3443994"/>
            <a:ext cx="4678597" cy="5928223"/>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uiExpand="1"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Wat is een array?  Nummering"/>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Nummering</a:t>
            </a:r>
          </a:p>
        </p:txBody>
      </p:sp>
      <p:pic>
        <p:nvPicPr>
          <p:cNvPr id="10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02" name="Dat de laden genummerd zijn, is belangrijk.…"/>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Dat de laden genummerd zijn, is belangrijk.</a:t>
            </a:r>
          </a:p>
          <a:p>
            <a:pPr marL="512762" indent="-404812">
              <a:buClr>
                <a:srgbClr val="000000"/>
              </a:buClr>
              <a:buSzPct val="45000"/>
              <a:buChar char="●"/>
            </a:pPr>
            <a:r>
              <a:rPr dirty="0"/>
              <a:t>Met behulp van nummering kun</a:t>
            </a:r>
            <a:br>
              <a:rPr dirty="0"/>
            </a:br>
            <a:r>
              <a:rPr dirty="0"/>
              <a:t>je iets uit een bepaalde lade</a:t>
            </a:r>
            <a:br>
              <a:rPr dirty="0"/>
            </a:br>
            <a:r>
              <a:rPr dirty="0"/>
              <a:t>halen of er iets in stoppen.</a:t>
            </a:r>
          </a:p>
          <a:p>
            <a:pPr marL="512762" indent="-404812">
              <a:buClr>
                <a:srgbClr val="000000"/>
              </a:buClr>
              <a:buSzPct val="45000"/>
              <a:buChar char="●"/>
            </a:pPr>
            <a:r>
              <a:rPr dirty="0"/>
              <a:t>Dit is het indiceren, benaderen of</a:t>
            </a:r>
            <a:br>
              <a:rPr dirty="0"/>
            </a:br>
            <a:r>
              <a:rPr dirty="0"/>
              <a:t>adresseren.</a:t>
            </a:r>
          </a:p>
          <a:p>
            <a:pPr marL="512762" indent="-404812">
              <a:buClr>
                <a:srgbClr val="000000"/>
              </a:buClr>
              <a:buSzPct val="45000"/>
              <a:buChar char="●"/>
            </a:pPr>
            <a:r>
              <a:rPr dirty="0"/>
              <a:t>Wat er precies in de laden zit is</a:t>
            </a:r>
            <a:br>
              <a:rPr dirty="0"/>
            </a:br>
            <a:r>
              <a:rPr dirty="0"/>
              <a:t>ook nu nog even niet belangrijk.</a:t>
            </a:r>
          </a:p>
        </p:txBody>
      </p:sp>
      <p:pic>
        <p:nvPicPr>
          <p:cNvPr id="104" name="filing-cabinet-2.png" descr="filing-cabinet-2.png"/>
          <p:cNvPicPr>
            <a:picLocks noChangeAspect="1"/>
          </p:cNvPicPr>
          <p:nvPr/>
        </p:nvPicPr>
        <p:blipFill>
          <a:blip r:embed="rId3">
            <a:extLst/>
          </a:blip>
          <a:srcRect t="2483" b="2483"/>
          <a:stretch>
            <a:fillRect/>
          </a:stretch>
        </p:blipFill>
        <p:spPr>
          <a:xfrm>
            <a:off x="8323729" y="3444427"/>
            <a:ext cx="4678255" cy="592778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Wat is een array?  Nummering"/>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Nummering</a:t>
            </a:r>
          </a:p>
        </p:txBody>
      </p:sp>
      <p:pic>
        <p:nvPicPr>
          <p:cNvPr id="10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08" name="De manier waarop laden genummerd worden, is belangrijk.…"/>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De manier waarop laden genummerd worden, is belangrijk.</a:t>
            </a:r>
          </a:p>
          <a:p>
            <a:pPr marL="512762" indent="-404812">
              <a:buClr>
                <a:srgbClr val="000000"/>
              </a:buClr>
              <a:buSzPct val="45000"/>
              <a:buChar char="●"/>
            </a:pPr>
            <a:r>
              <a:rPr dirty="0"/>
              <a:t>Die begint in JavaScript altijd</a:t>
            </a:r>
            <a:br>
              <a:rPr dirty="0"/>
            </a:br>
            <a:r>
              <a:rPr dirty="0"/>
              <a:t>met </a:t>
            </a:r>
            <a:r>
              <a:rPr dirty="0">
                <a:latin typeface="Montserrat Bold"/>
                <a:ea typeface="Montserrat Bold"/>
                <a:cs typeface="Montserrat Bold"/>
                <a:sym typeface="Montserrat Bold"/>
              </a:rPr>
              <a:t>nul</a:t>
            </a:r>
            <a:r>
              <a:rPr dirty="0"/>
              <a:t> (</a:t>
            </a:r>
            <a:r>
              <a:rPr dirty="0">
                <a:latin typeface="Montserrat Bold"/>
                <a:ea typeface="Montserrat Bold"/>
                <a:cs typeface="Montserrat Bold"/>
                <a:sym typeface="Montserrat Bold"/>
              </a:rPr>
              <a:t>0</a:t>
            </a:r>
            <a:r>
              <a:rPr dirty="0"/>
              <a:t>).</a:t>
            </a:r>
          </a:p>
          <a:p>
            <a:pPr marL="512762" indent="-404812">
              <a:buClr>
                <a:srgbClr val="000000"/>
              </a:buClr>
              <a:buSzPct val="45000"/>
              <a:buChar char="●"/>
            </a:pPr>
            <a:r>
              <a:rPr dirty="0"/>
              <a:t>En wat er in de laden zit is nog</a:t>
            </a:r>
            <a:br>
              <a:rPr dirty="0"/>
            </a:br>
            <a:r>
              <a:rPr dirty="0"/>
              <a:t>steeds niet interessant.</a:t>
            </a:r>
          </a:p>
        </p:txBody>
      </p:sp>
      <p:pic>
        <p:nvPicPr>
          <p:cNvPr id="110" name="filing-cabinet-0-based.jpg" descr="filing-cabinet-0-based.jpg"/>
          <p:cNvPicPr>
            <a:picLocks noChangeAspect="1"/>
          </p:cNvPicPr>
          <p:nvPr/>
        </p:nvPicPr>
        <p:blipFill>
          <a:blip r:embed="rId3">
            <a:extLst/>
          </a:blip>
          <a:srcRect t="2483" b="2483"/>
          <a:stretch>
            <a:fillRect/>
          </a:stretch>
        </p:blipFill>
        <p:spPr>
          <a:xfrm>
            <a:off x="8323416" y="3443994"/>
            <a:ext cx="4678597" cy="5928223"/>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Wat is een array?  Een begrippen-uitstapje - Declaratie"/>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Een begrippen-uitstapje - Declaratie</a:t>
            </a:r>
          </a:p>
        </p:txBody>
      </p:sp>
      <p:pic>
        <p:nvPicPr>
          <p:cNvPr id="11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14" name="Een variabele declareren (dus ook een array) is JavaScript vertellen dat je een variabele gaat gebruiken.…"/>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Een variabele declareren (dus ook een array) is JavaScript vertellen dat je een variabele gaat gebruiken. </a:t>
            </a:r>
          </a:p>
          <a:p>
            <a:pPr marL="512762" indent="-404812">
              <a:buClr>
                <a:srgbClr val="000000"/>
              </a:buClr>
              <a:buSzPct val="45000"/>
              <a:buChar char="●"/>
            </a:pPr>
            <a:r>
              <a:rPr dirty="0"/>
              <a:t>Echter, je kent nog geen</a:t>
            </a:r>
            <a:r>
              <a:rPr i="1" dirty="0"/>
              <a:t> </a:t>
            </a:r>
            <a:r>
              <a:rPr dirty="0"/>
              <a:t>waarde en type toe aan de variabele. </a:t>
            </a:r>
          </a:p>
          <a:p>
            <a:pPr marL="512762" indent="-404812">
              <a:buClr>
                <a:srgbClr val="000000"/>
              </a:buClr>
              <a:buSzPct val="45000"/>
              <a:buChar char="●"/>
            </a:pPr>
            <a:r>
              <a:rPr dirty="0"/>
              <a:t>Door middel van een goed gekozen naam geef je aan waar de variabele voor gebruikt zal worden.</a:t>
            </a:r>
          </a:p>
          <a:p>
            <a:pPr marL="512762" indent="-404812">
              <a:buClr>
                <a:srgbClr val="000000"/>
              </a:buClr>
              <a:buSzPct val="45000"/>
              <a:buChar char="●"/>
            </a:pPr>
            <a:r>
              <a:rPr dirty="0"/>
              <a:t>De naam moet uniek zijn en is hoofd- en kleine lettergevoelig.</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png" descr="image.png"/>
          <p:cNvPicPr>
            <a:picLocks noChangeAspect="1"/>
          </p:cNvPicPr>
          <p:nvPr/>
        </p:nvPicPr>
        <p:blipFill>
          <a:blip r:embed="rId3">
            <a:extLst/>
          </a:blip>
          <a:stretch>
            <a:fillRect/>
          </a:stretch>
        </p:blipFill>
        <p:spPr>
          <a:xfrm>
            <a:off x="11500095" y="370882"/>
            <a:ext cx="868809" cy="868809"/>
          </a:xfrm>
          <a:prstGeom prst="rect">
            <a:avLst/>
          </a:prstGeom>
          <a:ln w="12700">
            <a:miter lim="400000"/>
          </a:ln>
        </p:spPr>
      </p:pic>
      <p:sp>
        <p:nvSpPr>
          <p:cNvPr id="38" name="Wat is een array?…"/>
          <p:cNvSpPr txBox="1">
            <a:spLocks noGrp="1"/>
          </p:cNvSpPr>
          <p:nvPr>
            <p:ph type="body" idx="1"/>
          </p:nvPr>
        </p:nvSpPr>
        <p:spPr>
          <a:xfrm>
            <a:off x="648190" y="2215520"/>
            <a:ext cx="11708420" cy="7401446"/>
          </a:xfrm>
          <a:prstGeom prst="rect">
            <a:avLst/>
          </a:prstGeom>
        </p:spPr>
        <p:txBody>
          <a:bodyPr>
            <a:noAutofit/>
          </a:bodyPr>
          <a:lstStyle/>
          <a:p>
            <a:pPr marL="401052" indent="-401052" algn="just">
              <a:lnSpc>
                <a:spcPct val="153000"/>
              </a:lnSpc>
              <a:buSzPct val="100000"/>
              <a:buAutoNum type="arabicPeriod"/>
              <a:defRPr u="sng">
                <a:uFill>
                  <a:solidFill>
                    <a:srgbClr val="CCCCFF"/>
                  </a:solidFill>
                </a:uFill>
              </a:defRPr>
            </a:pPr>
            <a:r>
              <a:rPr lang="en-US" dirty="0" smtClean="0">
                <a:hlinkClick r:id="rId4" action="ppaction://hlinksldjump"/>
              </a:rPr>
              <a:t>Eerst even dit...</a:t>
            </a:r>
          </a:p>
          <a:p>
            <a:pPr marL="401052" indent="-401052" algn="just">
              <a:lnSpc>
                <a:spcPct val="153000"/>
              </a:lnSpc>
              <a:buSzPct val="100000"/>
              <a:buFontTx/>
              <a:buAutoNum type="arabicPeriod"/>
              <a:defRPr u="sng">
                <a:uFill>
                  <a:solidFill>
                    <a:srgbClr val="CCCCFF"/>
                  </a:solidFill>
                </a:uFill>
              </a:defRPr>
            </a:pPr>
            <a:r>
              <a:rPr lang="en-US" dirty="0" smtClean="0">
                <a:hlinkClick r:id="rId5" action="ppaction://hlinksldjump"/>
              </a:rPr>
              <a:t>Wat is een array?</a:t>
            </a:r>
            <a:endParaRPr lang="en-US" dirty="0" smtClean="0">
              <a:hlinkClick r:id="rId4" action="ppaction://hlinksldjump"/>
            </a:endParaRPr>
          </a:p>
          <a:p>
            <a:pPr marL="401052" indent="-401052" algn="just">
              <a:lnSpc>
                <a:spcPct val="153000"/>
              </a:lnSpc>
              <a:buSzPct val="100000"/>
              <a:buAutoNum type="arabicPeriod"/>
              <a:defRPr u="sng">
                <a:uFill>
                  <a:solidFill>
                    <a:srgbClr val="CCCCFF"/>
                  </a:solidFill>
                </a:uFill>
              </a:defRPr>
            </a:pPr>
            <a:r>
              <a:rPr dirty="0" smtClean="0">
                <a:hlinkClick r:id="rId6" action="ppaction://hlinksldjump"/>
              </a:rPr>
              <a:t>Hoe </a:t>
            </a:r>
            <a:r>
              <a:rPr dirty="0">
                <a:hlinkClick r:id="rId6" action="ppaction://hlinksldjump"/>
              </a:rPr>
              <a:t>gebruiken we een array?</a:t>
            </a:r>
          </a:p>
          <a:p>
            <a:pPr marL="401052" indent="-401052" algn="just">
              <a:lnSpc>
                <a:spcPct val="153000"/>
              </a:lnSpc>
              <a:buSzPct val="100000"/>
              <a:buAutoNum type="arabicPeriod"/>
              <a:defRPr u="sng">
                <a:uFill>
                  <a:solidFill>
                    <a:srgbClr val="CCCCFF"/>
                  </a:solidFill>
                </a:uFill>
              </a:defRPr>
            </a:pPr>
            <a:r>
              <a:rPr dirty="0">
                <a:hlinkClick r:id="rId7" action="ppaction://hlinksldjump"/>
              </a:rPr>
              <a:t>Raadsels in meer dimensies</a:t>
            </a:r>
          </a:p>
          <a:p>
            <a:pPr marL="401052" indent="-401052" algn="just">
              <a:lnSpc>
                <a:spcPct val="153000"/>
              </a:lnSpc>
              <a:buClr>
                <a:srgbClr val="444444"/>
              </a:buClr>
              <a:buSzPct val="100000"/>
              <a:buAutoNum type="arabicPeriod"/>
              <a:defRPr u="sng">
                <a:uFill>
                  <a:solidFill>
                    <a:srgbClr val="CCCCFF"/>
                  </a:solidFill>
                </a:uFill>
              </a:defRPr>
            </a:pPr>
            <a:r>
              <a:rPr dirty="0">
                <a:hlinkClick r:id="rId8" action="ppaction://hlinksldjump"/>
              </a:rPr>
              <a:t>Tips &amp; tricks</a:t>
            </a:r>
          </a:p>
          <a:p>
            <a:pPr marL="401052" indent="-401052" algn="just">
              <a:lnSpc>
                <a:spcPct val="153000"/>
              </a:lnSpc>
              <a:buClr>
                <a:srgbClr val="444444"/>
              </a:buClr>
              <a:buSzPct val="100000"/>
              <a:buAutoNum type="arabicPeriod"/>
              <a:defRPr u="sng">
                <a:uFill>
                  <a:solidFill>
                    <a:srgbClr val="CCCCFF"/>
                  </a:solidFill>
                </a:uFill>
              </a:defRPr>
            </a:pPr>
            <a:r>
              <a:rPr dirty="0">
                <a:hlinkClick r:id="rId9" action="ppaction://hlinksldjump"/>
              </a:rPr>
              <a:t>Debuggen</a:t>
            </a:r>
          </a:p>
          <a:p>
            <a:pPr marL="401052" indent="-401052" algn="just">
              <a:lnSpc>
                <a:spcPct val="153000"/>
              </a:lnSpc>
              <a:buClr>
                <a:srgbClr val="444444"/>
              </a:buClr>
              <a:buSzPct val="100000"/>
              <a:buAutoNum type="arabicPeriod"/>
              <a:defRPr u="sng">
                <a:solidFill>
                  <a:srgbClr val="535353"/>
                </a:solidFill>
                <a:uFill>
                  <a:solidFill>
                    <a:srgbClr val="CCCCFF"/>
                  </a:solidFill>
                </a:uFill>
              </a:defRPr>
            </a:pPr>
            <a:r>
              <a:rPr lang="en-US" dirty="0" smtClean="0">
                <a:hlinkClick r:id="rId10" action="ppaction://hlinksldjump"/>
              </a:rPr>
              <a:t>En tenslotte nog dit...</a:t>
            </a:r>
            <a:endParaRPr dirty="0">
              <a:hlinkClick r:id="rId10" action="ppaction://hlinksldjump"/>
            </a:endParaRPr>
          </a:p>
          <a:p>
            <a:pPr marL="401052" indent="-401052" algn="just">
              <a:lnSpc>
                <a:spcPct val="153000"/>
              </a:lnSpc>
              <a:buSzPct val="100000"/>
              <a:buAutoNum type="arabicPeriod"/>
              <a:defRPr u="sng">
                <a:uFill>
                  <a:solidFill>
                    <a:srgbClr val="CCCCFF"/>
                  </a:solidFill>
                </a:uFill>
              </a:defRPr>
            </a:pPr>
            <a:r>
              <a:rPr dirty="0">
                <a:hlinkClick r:id="rId11" action="ppaction://hlinksldjump"/>
              </a:rPr>
              <a:t>Appendix - Een scenario</a:t>
            </a:r>
          </a:p>
        </p:txBody>
      </p:sp>
      <p:sp>
        <p:nvSpPr>
          <p:cNvPr id="39" name="Inhoudsopgave  Ga naar een hoofdstuk door op de titel te klikken"/>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Inhoudsopgave</a:t>
            </a:r>
            <a:br/>
            <a:r>
              <a:rPr sz="2800" spc="279"/>
              <a:t/>
            </a:r>
            <a:br>
              <a:rPr sz="2800" spc="279"/>
            </a:br>
            <a:r>
              <a:rPr sz="2800" spc="279"/>
              <a:t>Ga naar een hoofdstuk door op de titel te klikken</a:t>
            </a:r>
          </a:p>
        </p:txBody>
      </p:sp>
      <p:pic>
        <p:nvPicPr>
          <p:cNvPr id="40" name="image.png" descr="image.png">
            <a:hlinkClick r:id="rId12" action="ppaction://hlinksldjump"/>
          </p:cNvPr>
          <p:cNvPicPr>
            <a:picLocks noChangeAspect="1"/>
          </p:cNvPicPr>
          <p:nvPr/>
        </p:nvPicPr>
        <p:blipFill>
          <a:blip r:embed="rId3">
            <a:extLst/>
          </a:blip>
          <a:stretch>
            <a:fillRect/>
          </a:stretch>
        </p:blipFill>
        <p:spPr>
          <a:xfrm>
            <a:off x="11500095" y="370882"/>
            <a:ext cx="868809" cy="868809"/>
          </a:xfrm>
          <a:prstGeom prst="rect">
            <a:avLst/>
          </a:prstGeom>
          <a:ln w="38100">
            <a:solidFill>
              <a:srgbClr val="FFFF00"/>
            </a:solidFill>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bldLvl="5"/>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Wat is een array?  Een begrippen-uitstapje - Definitie"/>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Een begrippen-uitstapje - Definitie</a:t>
            </a:r>
          </a:p>
        </p:txBody>
      </p:sp>
      <p:pic>
        <p:nvPicPr>
          <p:cNvPr id="11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19" name="Je definieert een variabele (dus ook een array) wanneer je JavaScript vertelt wat er in de variabele moet worden opgeslagen.…"/>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Je definieert een variabele (dus ook een array) wanneer je JavaScript vertelt wat er in de variabele moet worden opgeslagen.</a:t>
            </a:r>
          </a:p>
          <a:p>
            <a:pPr marL="512762" indent="-404812">
              <a:buClr>
                <a:srgbClr val="000000"/>
              </a:buClr>
              <a:buSzPct val="45000"/>
              <a:buChar char="●"/>
            </a:pPr>
            <a:r>
              <a:rPr dirty="0"/>
              <a:t>Dan weet je ook meteen het type.</a:t>
            </a:r>
          </a:p>
          <a:p>
            <a:pPr marL="512762" indent="-404812">
              <a:buClr>
                <a:srgbClr val="000000"/>
              </a:buClr>
              <a:buSzPct val="45000"/>
              <a:buChar char="●"/>
            </a:pPr>
            <a:r>
              <a:rPr dirty="0"/>
              <a:t>Met andere woorden, je kent een waarde toe aan de variabele</a:t>
            </a:r>
            <a:r>
              <a:rPr dirty="0" smtClean="0"/>
              <a:t>.</a:t>
            </a:r>
            <a:endParaRPr lang="en-US" dirty="0" smtClean="0"/>
          </a:p>
          <a:p>
            <a:pPr marL="512762" indent="-404812">
              <a:buClr>
                <a:srgbClr val="000000"/>
              </a:buClr>
              <a:buSzPct val="45000"/>
              <a:buChar char="●"/>
            </a:pPr>
            <a:r>
              <a:rPr lang="en-US" dirty="0" err="1" smtClean="0"/>
              <a:t>Dit</a:t>
            </a:r>
            <a:r>
              <a:rPr lang="en-US" dirty="0" smtClean="0"/>
              <a:t> </a:t>
            </a:r>
            <a:r>
              <a:rPr lang="en-US" dirty="0" err="1" smtClean="0"/>
              <a:t>noemt</a:t>
            </a:r>
            <a:r>
              <a:rPr lang="en-US" dirty="0" smtClean="0"/>
              <a:t> men </a:t>
            </a:r>
            <a:r>
              <a:rPr lang="en-US" dirty="0" err="1" smtClean="0"/>
              <a:t>ook</a:t>
            </a:r>
            <a:r>
              <a:rPr lang="en-US" dirty="0" smtClean="0"/>
              <a:t> </a:t>
            </a:r>
            <a:r>
              <a:rPr lang="en-US" dirty="0" err="1" smtClean="0"/>
              <a:t>wel</a:t>
            </a:r>
            <a:r>
              <a:rPr lang="en-US" dirty="0" smtClean="0"/>
              <a:t> </a:t>
            </a:r>
            <a:r>
              <a:rPr lang="en-US" dirty="0" err="1" smtClean="0"/>
              <a:t>een</a:t>
            </a:r>
            <a:r>
              <a:rPr lang="en-US" dirty="0" smtClean="0"/>
              <a:t> “assignment”-statement of “</a:t>
            </a:r>
            <a:r>
              <a:rPr lang="en-US" dirty="0" err="1" smtClean="0"/>
              <a:t>toewijzings</a:t>
            </a:r>
            <a:r>
              <a:rPr lang="en-US" dirty="0" smtClean="0"/>
              <a:t>”-statement.</a:t>
            </a:r>
          </a:p>
          <a:p>
            <a:pPr marL="512762" indent="-404812">
              <a:buClr>
                <a:srgbClr val="000000"/>
              </a:buClr>
              <a:buSzPct val="45000"/>
              <a:buChar char="●"/>
            </a:pPr>
            <a:r>
              <a:rPr lang="en-US" dirty="0" err="1" smtClean="0"/>
              <a:t>Overigens</a:t>
            </a:r>
            <a:r>
              <a:rPr lang="en-US" dirty="0" smtClean="0"/>
              <a:t>, “statement” </a:t>
            </a:r>
            <a:r>
              <a:rPr lang="en-US" dirty="0" err="1" smtClean="0"/>
              <a:t>betekent</a:t>
            </a:r>
            <a:r>
              <a:rPr lang="en-US" dirty="0" smtClean="0"/>
              <a:t> “</a:t>
            </a:r>
            <a:r>
              <a:rPr lang="en-US" dirty="0" err="1" smtClean="0"/>
              <a:t>uitspraak</a:t>
            </a:r>
            <a:r>
              <a:rPr lang="en-US" dirty="0" smtClean="0"/>
              <a:t>”.</a:t>
            </a:r>
            <a:endParaRPr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Wat is een array?  Een begrippen-uitstapje - Samenvatting"/>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Een begrippen-uitstapje - Samenvatting</a:t>
            </a:r>
          </a:p>
        </p:txBody>
      </p:sp>
      <p:pic>
        <p:nvPicPr>
          <p:cNvPr id="12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24" name="Declareren is het reserveren van werkgeheugen in je computer voor een variabele.…"/>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Declareren is het reserveren van werkgeheugen in je computer voor een variabele. </a:t>
            </a:r>
          </a:p>
          <a:p>
            <a:pPr marL="512762" indent="-404812">
              <a:buClr>
                <a:srgbClr val="000000"/>
              </a:buClr>
              <a:buSzPct val="45000"/>
              <a:buChar char="●"/>
            </a:pPr>
            <a:r>
              <a:rPr dirty="0"/>
              <a:t>Definiëren is het toekennen van een waarde en een type aan </a:t>
            </a:r>
            <a:r>
              <a:rPr lang="en-US" dirty="0" smtClean="0"/>
              <a:t>een </a:t>
            </a:r>
            <a:r>
              <a:rPr dirty="0" smtClean="0"/>
              <a:t>variabele.</a:t>
            </a:r>
            <a:endParaRPr lang="en-US" dirty="0"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Wat is een array?  Declaratie en definiti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Declaratie en definitie</a:t>
            </a:r>
          </a:p>
        </p:txBody>
      </p:sp>
      <p:pic>
        <p:nvPicPr>
          <p:cNvPr id="12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29" name="Een variabele met de naam &quot;ladekast&quot; declareren in JavaScript ziet er zo uit:…"/>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Een variabele met de naam "ladekast" declareren in JavaScript ziet er zo uit:</a:t>
            </a:r>
            <a:br>
              <a:rPr dirty="0"/>
            </a:br>
            <a:endParaRPr dirty="0"/>
          </a:p>
          <a:p>
            <a:pPr marL="512762" indent="-404812">
              <a:buClr>
                <a:srgbClr val="000000"/>
              </a:buClr>
              <a:buSzPct val="45000"/>
              <a:buChar char="●"/>
            </a:pPr>
            <a:r>
              <a:rPr dirty="0"/>
              <a:t>De definitie van de variabele</a:t>
            </a:r>
            <a:br>
              <a:rPr dirty="0"/>
            </a:br>
            <a:r>
              <a:rPr dirty="0"/>
              <a:t>"ladekast" als een array met</a:t>
            </a:r>
            <a:br>
              <a:rPr dirty="0"/>
            </a:br>
            <a:r>
              <a:rPr sz="3600" spc="180" dirty="0">
                <a:latin typeface="Montserrat Bold"/>
                <a:ea typeface="Montserrat Bold"/>
                <a:cs typeface="Montserrat Bold"/>
                <a:sym typeface="Montserrat Bold"/>
              </a:rPr>
              <a:t>3</a:t>
            </a:r>
            <a:r>
              <a:rPr dirty="0"/>
              <a:t> "laden" gaat als volgt*:</a:t>
            </a:r>
          </a:p>
          <a:p>
            <a:pPr marL="512762" indent="-404812">
              <a:buClr>
                <a:srgbClr val="000000"/>
              </a:buClr>
              <a:buSzPct val="45000"/>
              <a:buChar char="●"/>
            </a:pPr>
            <a:endParaRPr dirty="0"/>
          </a:p>
          <a:p>
            <a:pPr marL="512762" indent="-404812">
              <a:buClr>
                <a:srgbClr val="000000"/>
              </a:buClr>
              <a:buSzPct val="45000"/>
              <a:buChar char="●"/>
            </a:pPr>
            <a:r>
              <a:rPr dirty="0"/>
              <a:t>"</a:t>
            </a:r>
            <a:r>
              <a:rPr sz="3600" spc="180" dirty="0">
                <a:latin typeface="Montserrat Bold"/>
                <a:ea typeface="Montserrat Bold"/>
                <a:cs typeface="Montserrat Bold"/>
                <a:sym typeface="Montserrat Bold"/>
              </a:rPr>
              <a:t>3</a:t>
            </a:r>
            <a:r>
              <a:rPr dirty="0"/>
              <a:t>" is de grootte van het array.</a:t>
            </a:r>
          </a:p>
        </p:txBody>
      </p:sp>
      <p:pic>
        <p:nvPicPr>
          <p:cNvPr id="131" name="filing-cabinet-0-based.jpg" descr="filing-cabinet-0-based.jpg"/>
          <p:cNvPicPr>
            <a:picLocks noChangeAspect="1"/>
          </p:cNvPicPr>
          <p:nvPr/>
        </p:nvPicPr>
        <p:blipFill>
          <a:blip r:embed="rId3">
            <a:extLst/>
          </a:blip>
          <a:srcRect t="2483" b="2483"/>
          <a:stretch>
            <a:fillRect/>
          </a:stretch>
        </p:blipFill>
        <p:spPr>
          <a:xfrm>
            <a:off x="8323416" y="3443994"/>
            <a:ext cx="4678597" cy="5928223"/>
          </a:xfrm>
          <a:prstGeom prst="rect">
            <a:avLst/>
          </a:prstGeom>
          <a:ln w="12700">
            <a:miter lim="400000"/>
          </a:ln>
        </p:spPr>
      </p:pic>
      <p:pic>
        <p:nvPicPr>
          <p:cNvPr id="132" name="let ladekast;" descr="let ladekast;"/>
          <p:cNvPicPr>
            <a:picLocks/>
          </p:cNvPicPr>
          <p:nvPr/>
        </p:nvPicPr>
        <p:blipFill>
          <a:blip r:embed="rId4">
            <a:extLst/>
          </a:blip>
          <a:stretch>
            <a:fillRect/>
          </a:stretch>
        </p:blipFill>
        <p:spPr>
          <a:xfrm>
            <a:off x="958309" y="3159572"/>
            <a:ext cx="7570975" cy="892728"/>
          </a:xfrm>
          <a:prstGeom prst="rect">
            <a:avLst/>
          </a:prstGeom>
        </p:spPr>
      </p:pic>
      <p:sp>
        <p:nvSpPr>
          <p:cNvPr id="133" name="* Het kan ook anders, maar deze manier is nu even goed genoeg."/>
          <p:cNvSpPr txBox="1"/>
          <p:nvPr/>
        </p:nvSpPr>
        <p:spPr>
          <a:xfrm>
            <a:off x="666615" y="8892091"/>
            <a:ext cx="6324924"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p>
            <a:r>
              <a:rPr dirty="0"/>
              <a:t>* Het kan ook anders, maar deze manier is nu even goed genoeg.</a:t>
            </a:r>
          </a:p>
        </p:txBody>
      </p:sp>
      <p:pic>
        <p:nvPicPr>
          <p:cNvPr id="134" name="ladekast = new Array(3);" descr="ladekast = new Array(3);"/>
          <p:cNvPicPr>
            <a:picLocks/>
          </p:cNvPicPr>
          <p:nvPr/>
        </p:nvPicPr>
        <p:blipFill>
          <a:blip r:embed="rId5">
            <a:extLst/>
          </a:blip>
          <a:stretch>
            <a:fillRect/>
          </a:stretch>
        </p:blipFill>
        <p:spPr>
          <a:xfrm>
            <a:off x="958309" y="5841618"/>
            <a:ext cx="7570975" cy="1070528"/>
          </a:xfrm>
          <a:prstGeom prst="rect">
            <a:avLst/>
          </a:prstGeom>
        </p:spPr>
      </p:pic>
      <p:sp>
        <p:nvSpPr>
          <p:cNvPr id="135" name="Vb. 1"/>
          <p:cNvSpPr txBox="1"/>
          <p:nvPr/>
        </p:nvSpPr>
        <p:spPr>
          <a:xfrm>
            <a:off x="7621206" y="3457435"/>
            <a:ext cx="564916"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1</a:t>
            </a:r>
          </a:p>
        </p:txBody>
      </p:sp>
      <p:sp>
        <p:nvSpPr>
          <p:cNvPr id="136" name="Vb. 2"/>
          <p:cNvSpPr txBox="1"/>
          <p:nvPr/>
        </p:nvSpPr>
        <p:spPr>
          <a:xfrm>
            <a:off x="7600650" y="6123088"/>
            <a:ext cx="602076"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2</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uiExpand="1" build="p"/>
      <p:bldP spid="133" grpId="0" animBg="1"/>
      <p:bldP spid="135" grpId="0" animBg="1"/>
      <p:bldP spid="1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at is een array?  Declaratie en definitie gecombineerd"/>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Declaratie en definitie gecombineerd</a:t>
            </a:r>
          </a:p>
        </p:txBody>
      </p:sp>
      <p:pic>
        <p:nvPicPr>
          <p:cNvPr id="13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40" name="Programmeurs zijn van nature lui. Programmeurs zouden programmeurs niet zijn als ze niet een manier bedachten om zo min mogelijk te moeten doen.…"/>
          <p:cNvSpPr txBox="1">
            <a:spLocks noGrp="1"/>
          </p:cNvSpPr>
          <p:nvPr>
            <p:ph type="body" idx="1"/>
          </p:nvPr>
        </p:nvSpPr>
        <p:spPr>
          <a:xfrm>
            <a:off x="648190" y="2206724"/>
            <a:ext cx="11708420" cy="7362577"/>
          </a:xfrm>
          <a:prstGeom prst="rect">
            <a:avLst/>
          </a:prstGeom>
        </p:spPr>
        <p:txBody>
          <a:bodyPr>
            <a:noAutofit/>
          </a:bodyPr>
          <a:lstStyle/>
          <a:p>
            <a:pPr marL="512762" indent="-404812">
              <a:buClr>
                <a:srgbClr val="000000"/>
              </a:buClr>
              <a:buSzPct val="45000"/>
              <a:buChar char="●"/>
            </a:pPr>
            <a:r>
              <a:rPr dirty="0"/>
              <a:t>Programmeurs zijn van nature lui. Programmeurs zouden </a:t>
            </a:r>
            <a:r>
              <a:rPr lang="en-US" dirty="0" smtClean="0"/>
              <a:t>geen </a:t>
            </a:r>
            <a:r>
              <a:rPr dirty="0" smtClean="0"/>
              <a:t>programmeurs zijn </a:t>
            </a:r>
            <a:r>
              <a:rPr dirty="0"/>
              <a:t>als ze niet een manier </a:t>
            </a:r>
            <a:r>
              <a:rPr dirty="0" smtClean="0"/>
              <a:t>bedachten </a:t>
            </a:r>
            <a:r>
              <a:rPr dirty="0"/>
              <a:t>om zo min</a:t>
            </a:r>
            <a:br>
              <a:rPr dirty="0"/>
            </a:br>
            <a:r>
              <a:rPr dirty="0"/>
              <a:t>mogelijk te moeten doen.</a:t>
            </a:r>
          </a:p>
          <a:p>
            <a:pPr marL="512762" indent="-404812">
              <a:buClr>
                <a:srgbClr val="000000"/>
              </a:buClr>
              <a:buSzPct val="45000"/>
              <a:buChar char="●"/>
            </a:pPr>
            <a:r>
              <a:rPr dirty="0"/>
              <a:t>Dus combineren ze de declaratie</a:t>
            </a:r>
            <a:br>
              <a:rPr dirty="0"/>
            </a:br>
            <a:r>
              <a:rPr dirty="0"/>
              <a:t>en de definitie:</a:t>
            </a:r>
            <a:br>
              <a:rPr dirty="0"/>
            </a:br>
            <a:endParaRPr dirty="0"/>
          </a:p>
          <a:p>
            <a:pPr marL="512762" indent="-404812">
              <a:buClr>
                <a:srgbClr val="000000"/>
              </a:buClr>
              <a:buSzPct val="45000"/>
              <a:buChar char="●"/>
            </a:pPr>
            <a:r>
              <a:rPr dirty="0"/>
              <a:t>Maar wat gebeurt er hieronder?</a:t>
            </a:r>
            <a:br>
              <a:rPr dirty="0"/>
            </a:br>
            <a:endParaRPr dirty="0"/>
          </a:p>
          <a:p>
            <a:pPr marL="512762" indent="-404812">
              <a:buClr>
                <a:srgbClr val="000000"/>
              </a:buClr>
              <a:buSzPct val="45000"/>
              <a:buChar char="●"/>
            </a:pPr>
            <a:r>
              <a:rPr dirty="0"/>
              <a:t>Niet wat je zou verwachten. Pas</a:t>
            </a:r>
            <a:br>
              <a:rPr dirty="0"/>
            </a:br>
            <a:r>
              <a:rPr dirty="0"/>
              <a:t>dus </a:t>
            </a:r>
            <a:r>
              <a:rPr dirty="0" smtClean="0"/>
              <a:t>op </a:t>
            </a:r>
            <a:r>
              <a:rPr dirty="0"/>
              <a:t>bij je </a:t>
            </a:r>
            <a:r>
              <a:rPr dirty="0" smtClean="0"/>
              <a:t>array-declaraties</a:t>
            </a:r>
            <a:r>
              <a:rPr lang="en-US" dirty="0" smtClean="0"/>
              <a:t> en</a:t>
            </a:r>
            <a:br>
              <a:rPr lang="en-US" dirty="0" smtClean="0"/>
            </a:br>
            <a:r>
              <a:rPr lang="en-US" dirty="0" smtClean="0"/>
              <a:t>-definities</a:t>
            </a:r>
            <a:r>
              <a:rPr dirty="0" smtClean="0"/>
              <a:t>.</a:t>
            </a:r>
            <a:endParaRPr dirty="0"/>
          </a:p>
        </p:txBody>
      </p:sp>
      <p:pic>
        <p:nvPicPr>
          <p:cNvPr id="142" name="filing-cabinet-0-based.jpg" descr="filing-cabinet-0-based.jpg"/>
          <p:cNvPicPr>
            <a:picLocks noChangeAspect="1"/>
          </p:cNvPicPr>
          <p:nvPr/>
        </p:nvPicPr>
        <p:blipFill>
          <a:blip r:embed="rId3">
            <a:extLst/>
          </a:blip>
          <a:srcRect t="2483" b="2483"/>
          <a:stretch>
            <a:fillRect/>
          </a:stretch>
        </p:blipFill>
        <p:spPr>
          <a:xfrm>
            <a:off x="8323416" y="3443994"/>
            <a:ext cx="4678597" cy="5928223"/>
          </a:xfrm>
          <a:prstGeom prst="rect">
            <a:avLst/>
          </a:prstGeom>
          <a:ln w="12700">
            <a:miter lim="400000"/>
          </a:ln>
        </p:spPr>
      </p:pic>
      <p:pic>
        <p:nvPicPr>
          <p:cNvPr id="143" name="let ladekast = new Array(3);" descr="let ladekast = new Array(3);"/>
          <p:cNvPicPr>
            <a:picLocks/>
          </p:cNvPicPr>
          <p:nvPr/>
        </p:nvPicPr>
        <p:blipFill>
          <a:blip r:embed="rId4">
            <a:extLst/>
          </a:blip>
          <a:stretch>
            <a:fillRect/>
          </a:stretch>
        </p:blipFill>
        <p:spPr>
          <a:xfrm>
            <a:off x="881810" y="5606657"/>
            <a:ext cx="8072573" cy="892728"/>
          </a:xfrm>
          <a:prstGeom prst="rect">
            <a:avLst/>
          </a:prstGeom>
        </p:spPr>
      </p:pic>
      <p:pic>
        <p:nvPicPr>
          <p:cNvPr id="144" name="let a = new Array(5, 6, 7, 8);" descr="let a = new Array(5, 6, 7, 8);"/>
          <p:cNvPicPr>
            <a:picLocks/>
          </p:cNvPicPr>
          <p:nvPr/>
        </p:nvPicPr>
        <p:blipFill>
          <a:blip r:embed="rId5">
            <a:extLst/>
          </a:blip>
          <a:stretch>
            <a:fillRect/>
          </a:stretch>
        </p:blipFill>
        <p:spPr>
          <a:xfrm>
            <a:off x="947380" y="7016421"/>
            <a:ext cx="8072573" cy="892728"/>
          </a:xfrm>
          <a:prstGeom prst="rect">
            <a:avLst/>
          </a:prstGeom>
        </p:spPr>
      </p:pic>
      <p:sp>
        <p:nvSpPr>
          <p:cNvPr id="145" name="Vb. 3"/>
          <p:cNvSpPr txBox="1"/>
          <p:nvPr/>
        </p:nvSpPr>
        <p:spPr>
          <a:xfrm>
            <a:off x="7998139" y="5904520"/>
            <a:ext cx="603320"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3</a:t>
            </a:r>
          </a:p>
        </p:txBody>
      </p:sp>
      <p:sp>
        <p:nvSpPr>
          <p:cNvPr id="146" name="Vb. 4"/>
          <p:cNvSpPr txBox="1"/>
          <p:nvPr/>
        </p:nvSpPr>
        <p:spPr>
          <a:xfrm>
            <a:off x="8150218" y="7314284"/>
            <a:ext cx="604387"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4</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uiExpand="1" build="p"/>
      <p:bldP spid="145" grpId="0" animBg="1"/>
      <p:bldP spid="1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Wat is een array?  Voor- en nadel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Voor- en nadelen</a:t>
            </a:r>
          </a:p>
        </p:txBody>
      </p:sp>
      <p:pic>
        <p:nvPicPr>
          <p:cNvPr id="14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50" name="De voordelen:…"/>
          <p:cNvSpPr txBox="1">
            <a:spLocks noGrp="1"/>
          </p:cNvSpPr>
          <p:nvPr>
            <p:ph type="body" idx="1"/>
          </p:nvPr>
        </p:nvSpPr>
        <p:spPr>
          <a:xfrm>
            <a:off x="648190" y="2223118"/>
            <a:ext cx="11708420" cy="7238292"/>
          </a:xfrm>
          <a:prstGeom prst="rect">
            <a:avLst/>
          </a:prstGeom>
        </p:spPr>
        <p:txBody>
          <a:bodyPr>
            <a:noAutofit/>
          </a:bodyPr>
          <a:lstStyle/>
          <a:p>
            <a:pPr marL="512762" indent="-404812">
              <a:buClr>
                <a:srgbClr val="000000"/>
              </a:buClr>
              <a:buSzPct val="45000"/>
              <a:buChar char="●"/>
            </a:pPr>
            <a:r>
              <a:rPr dirty="0"/>
              <a:t>De voordelen:</a:t>
            </a:r>
          </a:p>
          <a:p>
            <a:pPr marL="909052" lvl="1" indent="-401052">
              <a:buSzPct val="100000"/>
              <a:buAutoNum type="alphaLcPeriod"/>
            </a:pPr>
            <a:r>
              <a:rPr dirty="0"/>
              <a:t>Een array verenigt data van hetzelfde type onder één naam.</a:t>
            </a:r>
          </a:p>
          <a:p>
            <a:pPr marL="909052" lvl="1" indent="-401052">
              <a:buSzPct val="100000"/>
              <a:buAutoNum type="alphaLcPeriod"/>
            </a:pPr>
            <a:r>
              <a:rPr dirty="0"/>
              <a:t>Een index vereenvoudigt het benaderen van of het zoeken naar data in een array.</a:t>
            </a:r>
          </a:p>
          <a:p>
            <a:pPr marL="909052" lvl="1" indent="-401052">
              <a:buSzPct val="100000"/>
              <a:buAutoNum type="alphaLcPeriod"/>
            </a:pPr>
            <a:r>
              <a:rPr dirty="0"/>
              <a:t>Een array is eenvoudig te doorlopen door de index telkens met 1 te verhogen of te verlagen.</a:t>
            </a:r>
          </a:p>
          <a:p>
            <a:pPr marL="909052" lvl="1" indent="-401052">
              <a:buSzPct val="100000"/>
              <a:buAutoNum type="alphaLcPeriod"/>
            </a:pPr>
            <a:r>
              <a:rPr dirty="0"/>
              <a:t>Snellere verwerking van data dan losse variabelen of andere datastructuren omdat een array bestaat uit aaneengesloten geheugenlocaties in het werkgeheugen.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uiExpand="1" build="p" bldLvl="5"/>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Wat is een array?  Voor- en nadel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Voor- en nadelen</a:t>
            </a:r>
          </a:p>
        </p:txBody>
      </p:sp>
      <p:pic>
        <p:nvPicPr>
          <p:cNvPr id="15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55" name="De nadel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De nadelen:</a:t>
            </a:r>
          </a:p>
          <a:p>
            <a:pPr marL="909052" lvl="1" indent="-401052">
              <a:buSzPct val="100000"/>
              <a:buAutoNum type="alphaLcPeriod"/>
            </a:pPr>
            <a:r>
              <a:rPr dirty="0"/>
              <a:t>Arrays zijn niet erg flexibel. De grootte wijzigen is een inefficiënte bewerking.</a:t>
            </a:r>
          </a:p>
          <a:p>
            <a:pPr marL="909052" lvl="1" indent="-401052">
              <a:buSzPct val="100000"/>
              <a:buAutoNum type="alphaLcPeriod"/>
            </a:pPr>
            <a:r>
              <a:rPr dirty="0"/>
              <a:t>Omdat array-elementen opeenvolgend worden geladen is het invoegen of verwijderen ook een inefficiënte bewerking.</a:t>
            </a:r>
          </a:p>
          <a:p>
            <a:pPr marL="909052" lvl="1" indent="-401052">
              <a:buSzPct val="100000"/>
              <a:buAutoNum type="alphaLcPeriod"/>
            </a:pPr>
            <a:r>
              <a:rPr dirty="0"/>
              <a:t>Grote, gedeeltelijk gevulde arrays leiden tot verspilling van ongebruikt werkgeheugen.</a:t>
            </a:r>
          </a:p>
          <a:p>
            <a:pPr marL="909052" lvl="1" indent="-401052">
              <a:buSzPct val="100000"/>
              <a:buAutoNum type="alphaLcPeriod"/>
            </a:pPr>
            <a:r>
              <a:rPr dirty="0"/>
              <a:t>De grootte van de array moet van tevoren bekend zijn.</a:t>
            </a:r>
          </a:p>
          <a:p>
            <a:endParaRPr dirty="0"/>
          </a:p>
          <a:p>
            <a:endParaRPr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uiExpand="1" build="p" bldLvl="5"/>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Wat is een array?  We houden het simpel"/>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We houden het simpel</a:t>
            </a:r>
          </a:p>
        </p:txBody>
      </p:sp>
      <p:pic>
        <p:nvPicPr>
          <p:cNvPr id="15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60" name="Om de uitleg eenvoudig te houden beperken we ons tot arrays waarin numerieke gegevens worden opgeslag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Om de uitleg eenvoudig te houden beperken we ons tot arrays waarin numerieke gegevens worden opgeslagen.</a:t>
            </a:r>
          </a:p>
          <a:p>
            <a:pPr marL="512762" indent="-404812">
              <a:buClr>
                <a:srgbClr val="000000"/>
              </a:buClr>
              <a:buSzPct val="45000"/>
              <a:buChar char="●"/>
            </a:pPr>
            <a:r>
              <a:rPr dirty="0"/>
              <a:t>Echter, in de praktijk zul je zien dat er </a:t>
            </a:r>
            <a:r>
              <a:rPr lang="en-US" dirty="0" smtClean="0"/>
              <a:t>behalve getallen </a:t>
            </a:r>
            <a:r>
              <a:rPr dirty="0" smtClean="0"/>
              <a:t>ook </a:t>
            </a:r>
            <a:r>
              <a:rPr dirty="0"/>
              <a:t>strings, logische variabelen, </a:t>
            </a:r>
            <a:r>
              <a:rPr dirty="0" smtClean="0"/>
              <a:t>functies</a:t>
            </a:r>
            <a:r>
              <a:rPr lang="en-US" dirty="0" smtClean="0"/>
              <a:t> en</a:t>
            </a:r>
            <a:r>
              <a:rPr dirty="0" smtClean="0"/>
              <a:t> </a:t>
            </a:r>
            <a:r>
              <a:rPr lang="en-US" dirty="0" smtClean="0"/>
              <a:t>objecten</a:t>
            </a:r>
            <a:r>
              <a:rPr dirty="0" smtClean="0"/>
              <a:t> </a:t>
            </a:r>
            <a:r>
              <a:rPr dirty="0"/>
              <a:t>kunnen worden opgeslagen.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Wat is een array?  Opdracht 1"/>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Opdracht 1</a:t>
            </a:r>
          </a:p>
        </p:txBody>
      </p:sp>
      <p:pic>
        <p:nvPicPr>
          <p:cNvPr id="16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65" name="Open de JavaScript Testomgeving in je browser.…"/>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Open de JavaScript Testomgeving in je browser.</a:t>
            </a:r>
          </a:p>
          <a:p>
            <a:pPr marL="512762" indent="-404812">
              <a:buClr>
                <a:srgbClr val="000000"/>
              </a:buClr>
              <a:buSzPct val="45000"/>
              <a:buChar char="●"/>
            </a:pPr>
            <a:r>
              <a:rPr dirty="0"/>
              <a:t>Maak een array genaamd "mijnInkomsten" van 12 (twaalf) elementen lang.</a:t>
            </a:r>
          </a:p>
          <a:p>
            <a:pPr marL="512762" indent="-404812">
              <a:buClr>
                <a:srgbClr val="000000"/>
              </a:buClr>
              <a:buSzPct val="45000"/>
              <a:buChar char="●"/>
            </a:pPr>
            <a:r>
              <a:rPr dirty="0"/>
              <a:t>In dit array sla je straks je maandelijkse inkomsten op.</a:t>
            </a:r>
          </a:p>
          <a:p>
            <a:pPr marL="512762" indent="-404812">
              <a:buClr>
                <a:srgbClr val="000000"/>
              </a:buClr>
              <a:buSzPct val="45000"/>
              <a:buChar char="●"/>
            </a:pPr>
            <a:r>
              <a:rPr dirty="0"/>
              <a:t>Voer je code uit om op fouten te controleren.</a:t>
            </a:r>
          </a:p>
          <a:p>
            <a:pPr marL="512762" indent="-404812">
              <a:buClr>
                <a:srgbClr val="000000"/>
              </a:buClr>
              <a:buSzPct val="45000"/>
              <a:buChar char="●"/>
            </a:pPr>
            <a:r>
              <a:rPr dirty="0"/>
              <a:t>Bewaar je code als "inkomsten-1".</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at is een array?  Oplossing opdracht 1"/>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Oplossing opdracht 1</a:t>
            </a:r>
          </a:p>
        </p:txBody>
      </p:sp>
      <p:pic>
        <p:nvPicPr>
          <p:cNvPr id="16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70"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a:p>
        </p:txBody>
      </p:sp>
      <p:pic>
        <p:nvPicPr>
          <p:cNvPr id="172" name="let mijnInkomsten = new Array(12);" descr="let mijnInkomsten = new Array(12);"/>
          <p:cNvPicPr>
            <a:picLocks/>
          </p:cNvPicPr>
          <p:nvPr/>
        </p:nvPicPr>
        <p:blipFill>
          <a:blip r:embed="rId3">
            <a:extLst/>
          </a:blip>
          <a:stretch>
            <a:fillRect/>
          </a:stretch>
        </p:blipFill>
        <p:spPr>
          <a:xfrm>
            <a:off x="426677" y="1978427"/>
            <a:ext cx="12164147" cy="892727"/>
          </a:xfrm>
          <a:prstGeom prst="rect">
            <a:avLst/>
          </a:prstGeom>
        </p:spPr>
      </p:pic>
      <p:sp>
        <p:nvSpPr>
          <p:cNvPr id="173" name="Opdr. 1"/>
          <p:cNvSpPr txBox="1"/>
          <p:nvPr/>
        </p:nvSpPr>
        <p:spPr>
          <a:xfrm>
            <a:off x="11474720" y="2276290"/>
            <a:ext cx="795700"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Opdr. 1</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Wat is een array?  We houden het simpel"/>
          <p:cNvSpPr txBox="1">
            <a:spLocks noGrp="1"/>
          </p:cNvSpPr>
          <p:nvPr>
            <p:ph type="title"/>
          </p:nvPr>
        </p:nvSpPr>
        <p:spPr>
          <a:prstGeom prst="rect">
            <a:avLst/>
          </a:prstGeom>
          <a:solidFill>
            <a:srgbClr val="FFFFC8"/>
          </a:solidFill>
        </p:spPr>
        <p:txBody>
          <a:bodyPr anchor="t"/>
          <a:lstStyle/>
          <a:p>
            <a:pPr algn="l">
              <a:defRPr sz="4000" spc="399"/>
            </a:pPr>
            <a:r>
              <a:rPr dirty="0"/>
              <a:t>Wat is een array?</a:t>
            </a:r>
            <a:br>
              <a:rPr dirty="0"/>
            </a:br>
            <a:r>
              <a:rPr sz="2800" spc="279" dirty="0"/>
              <a:t/>
            </a:r>
            <a:br>
              <a:rPr sz="2800" spc="279" dirty="0"/>
            </a:br>
            <a:r>
              <a:rPr lang="en-US" sz="2800" spc="279" dirty="0" smtClean="0"/>
              <a:t>Let, </a:t>
            </a:r>
            <a:r>
              <a:rPr lang="en-US" sz="2800" spc="279" dirty="0" err="1" smtClean="0"/>
              <a:t>const</a:t>
            </a:r>
            <a:r>
              <a:rPr lang="en-US" sz="2800" spc="279" dirty="0" smtClean="0"/>
              <a:t> of </a:t>
            </a:r>
            <a:r>
              <a:rPr lang="en-US" sz="2800" spc="279" dirty="0" err="1" smtClean="0"/>
              <a:t>var</a:t>
            </a:r>
            <a:r>
              <a:rPr lang="en-US" sz="2800" spc="279" dirty="0" smtClean="0"/>
              <a:t>?</a:t>
            </a:r>
            <a:endParaRPr sz="2800" spc="279" dirty="0"/>
          </a:p>
        </p:txBody>
      </p:sp>
      <p:sp>
        <p:nvSpPr>
          <p:cNvPr id="160" name="Om de uitleg eenvoudig te houden beperken we ons tot arrays waarin numerieke gegevens worden opgeslagen.…"/>
          <p:cNvSpPr txBox="1">
            <a:spLocks noGrp="1"/>
          </p:cNvSpPr>
          <p:nvPr>
            <p:ph type="body" idx="1"/>
          </p:nvPr>
        </p:nvSpPr>
        <p:spPr>
          <a:xfrm>
            <a:off x="652288" y="2282670"/>
            <a:ext cx="11706371" cy="7148409"/>
          </a:xfrm>
          <a:prstGeom prst="rect">
            <a:avLst/>
          </a:prstGeom>
        </p:spPr>
        <p:txBody>
          <a:bodyPr>
            <a:noAutofit/>
          </a:bodyPr>
          <a:lstStyle/>
          <a:p>
            <a:pPr marL="512762" indent="-404812">
              <a:buClr>
                <a:srgbClr val="000000"/>
              </a:buClr>
              <a:buSzPct val="45000"/>
              <a:buChar char="●"/>
            </a:pPr>
            <a:r>
              <a:rPr lang="nl-NL" dirty="0" smtClean="0"/>
              <a:t>Wat betekent “let” in JavaScript?</a:t>
            </a:r>
          </a:p>
          <a:p>
            <a:pPr marL="512762" indent="-404812">
              <a:buClr>
                <a:srgbClr val="000000"/>
              </a:buClr>
              <a:buSzPct val="45000"/>
              <a:buFontTx/>
              <a:buChar char="●"/>
            </a:pPr>
            <a:r>
              <a:rPr lang="nl-NL" dirty="0" smtClean="0"/>
              <a:t>Je kunt het Engelse JavaScript-sleutelwoord </a:t>
            </a:r>
            <a:r>
              <a:rPr lang="nl-NL" dirty="0"/>
              <a:t>"let" </a:t>
            </a:r>
            <a:r>
              <a:rPr lang="nl-NL" dirty="0" smtClean="0"/>
              <a:t>vertalen in het Nederlands als “laat”.</a:t>
            </a:r>
          </a:p>
          <a:p>
            <a:pPr marL="512762" indent="-404812">
              <a:buClr>
                <a:srgbClr val="000000"/>
              </a:buClr>
              <a:buSzPct val="45000"/>
              <a:buFontTx/>
              <a:buChar char="●"/>
            </a:pPr>
            <a:r>
              <a:rPr lang="nl-NL" dirty="0" smtClean="0"/>
              <a:t>Dit </a:t>
            </a:r>
            <a:r>
              <a:rPr lang="nl-NL" dirty="0" err="1" smtClean="0"/>
              <a:t>assignment</a:t>
            </a:r>
            <a:r>
              <a:rPr lang="nl-NL" dirty="0" smtClean="0"/>
              <a:t>-statement kun je als volgt vertalen:</a:t>
            </a:r>
            <a:br>
              <a:rPr lang="nl-NL" dirty="0" smtClean="0"/>
            </a:br>
            <a:endParaRPr lang="nl-NL" dirty="0" smtClean="0"/>
          </a:p>
          <a:p>
            <a:pPr marL="512762" indent="-404812">
              <a:buClr>
                <a:srgbClr val="000000"/>
              </a:buClr>
              <a:buSzPct val="45000"/>
              <a:buFontTx/>
              <a:buChar char="●"/>
            </a:pPr>
            <a:r>
              <a:rPr lang="nl-NL" dirty="0" smtClean="0"/>
              <a:t>Maak de variabele “</a:t>
            </a:r>
            <a:r>
              <a:rPr lang="nl-NL" dirty="0" err="1" smtClean="0"/>
              <a:t>mijnInkomsten</a:t>
            </a:r>
            <a:r>
              <a:rPr lang="nl-NL" dirty="0" smtClean="0"/>
              <a:t>” aan </a:t>
            </a:r>
            <a:r>
              <a:rPr lang="nl-NL" b="1" dirty="0" smtClean="0"/>
              <a:t>laat</a:t>
            </a:r>
            <a:r>
              <a:rPr lang="nl-NL" dirty="0" smtClean="0"/>
              <a:t> deze dan de waarde krijgen van “new Array(12)”.</a:t>
            </a:r>
          </a:p>
          <a:p>
            <a:pPr marL="512762" indent="-404812">
              <a:buClr>
                <a:srgbClr val="000000"/>
              </a:buClr>
              <a:buSzPct val="45000"/>
              <a:buFontTx/>
              <a:buChar char="●"/>
            </a:pPr>
            <a:r>
              <a:rPr lang="nl-NL" dirty="0" smtClean="0"/>
              <a:t>“</a:t>
            </a:r>
            <a:r>
              <a:rPr lang="nl-NL" dirty="0"/>
              <a:t>L</a:t>
            </a:r>
            <a:r>
              <a:rPr lang="nl-NL" dirty="0" smtClean="0"/>
              <a:t>et” </a:t>
            </a:r>
            <a:r>
              <a:rPr lang="nl-NL" dirty="0" err="1" smtClean="0"/>
              <a:t>be</a:t>
            </a:r>
            <a:r>
              <a:rPr lang="en-US" dirty="0" err="1" smtClean="0"/>
              <a:t>ïnvloedt</a:t>
            </a:r>
            <a:r>
              <a:rPr lang="nl-NL" dirty="0" smtClean="0"/>
              <a:t> de manier waarop JavaScript een variabele behandelt. Je hoeft je daar tijdens deze presentatie geen zorgen over te maken.</a:t>
            </a:r>
          </a:p>
        </p:txBody>
      </p:sp>
      <p:pic>
        <p:nvPicPr>
          <p:cNvPr id="15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6" name="let mijnInkomsten = new Array(12);" descr="let mijnInkomsten = new Array(12);"/>
          <p:cNvPicPr>
            <a:picLocks/>
          </p:cNvPicPr>
          <p:nvPr/>
        </p:nvPicPr>
        <p:blipFill>
          <a:blip r:embed="rId3">
            <a:extLst/>
          </a:blip>
          <a:stretch>
            <a:fillRect/>
          </a:stretch>
        </p:blipFill>
        <p:spPr>
          <a:xfrm>
            <a:off x="426677" y="4868758"/>
            <a:ext cx="12164147" cy="892727"/>
          </a:xfrm>
          <a:prstGeom prst="rect">
            <a:avLst/>
          </a:prstGeom>
        </p:spPr>
      </p:pic>
      <p:sp>
        <p:nvSpPr>
          <p:cNvPr id="7" name="Opdr. 1"/>
          <p:cNvSpPr txBox="1"/>
          <p:nvPr/>
        </p:nvSpPr>
        <p:spPr>
          <a:xfrm>
            <a:off x="11449321" y="5141807"/>
            <a:ext cx="795700"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Opdr. </a:t>
            </a:r>
            <a:r>
              <a:rPr dirty="0"/>
              <a:t>1</a:t>
            </a:r>
          </a:p>
        </p:txBody>
      </p:sp>
    </p:spTree>
    <p:extLst>
      <p:ext uri="{BB962C8B-B14F-4D97-AF65-F5344CB8AC3E}">
        <p14:creationId xmlns:p14="http://schemas.microsoft.com/office/powerpoint/2010/main" val="20778813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4" name="Body"/>
          <p:cNvSpPr txBox="1">
            <a:spLocks noGrp="1"/>
          </p:cNvSpPr>
          <p:nvPr>
            <p:ph type="body" idx="1"/>
          </p:nvPr>
        </p:nvSpPr>
        <p:spPr>
          <a:xfrm>
            <a:off x="648190" y="2215520"/>
            <a:ext cx="11708420" cy="7011468"/>
          </a:xfrm>
          <a:prstGeom prst="rect">
            <a:avLst/>
          </a:prstGeom>
          <a:solidFill>
            <a:srgbClr val="4EA7CD"/>
          </a:solidFill>
        </p:spPr>
        <p:txBody>
          <a:bodyPr>
            <a:noAutofit/>
          </a:bodyPr>
          <a:lstStyle/>
          <a:p>
            <a:pPr marL="107950">
              <a:buClr>
                <a:srgbClr val="000000"/>
              </a:buClr>
              <a:buSzPct val="45000"/>
            </a:pPr>
            <a:endParaRPr dirty="0"/>
          </a:p>
        </p:txBody>
      </p:sp>
      <p:sp>
        <p:nvSpPr>
          <p:cNvPr id="45" name="Wat is een array?"/>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rPr lang="en-US" dirty="0" err="1"/>
              <a:t>Eerst</a:t>
            </a:r>
            <a:r>
              <a:rPr lang="en-US" dirty="0"/>
              <a:t> even </a:t>
            </a:r>
            <a:r>
              <a:rPr lang="en-US" dirty="0" err="1" smtClean="0"/>
              <a:t>dit</a:t>
            </a:r>
            <a:r>
              <a:rPr lang="en-US" dirty="0" smtClean="0"/>
              <a:t>...</a:t>
            </a:r>
            <a:r>
              <a:rPr sz="2800" spc="279" dirty="0" smtClean="0"/>
              <a:t/>
            </a:r>
            <a:br>
              <a:rPr sz="2800" spc="279" dirty="0" smtClean="0"/>
            </a:br>
            <a:endParaRPr sz="2800" spc="279" dirty="0"/>
          </a:p>
        </p:txBody>
      </p:sp>
      <p:pic>
        <p:nvPicPr>
          <p:cNvPr id="46" name="image.png" descr="image.png">
            <a:hlinkClick r:id="rId3" action="ppaction://hlinksldjump"/>
          </p:cNvPr>
          <p:cNvPicPr>
            <a:picLocks noChangeAspect="1"/>
          </p:cNvPicPr>
          <p:nvPr/>
        </p:nvPicPr>
        <p:blipFill>
          <a:blip r:embed="rId2">
            <a:extLst/>
          </a:blip>
          <a:stretch>
            <a:fillRect/>
          </a:stretch>
        </p:blipFill>
        <p:spPr>
          <a:xfrm>
            <a:off x="11500095" y="370882"/>
            <a:ext cx="868809" cy="868809"/>
          </a:xfrm>
          <a:prstGeom prst="rect">
            <a:avLst/>
          </a:prstGeom>
          <a:ln w="38100">
            <a:solidFill>
              <a:srgbClr val="FFFF00"/>
            </a:solidFill>
            <a:miter lim="400000"/>
          </a:ln>
        </p:spPr>
      </p:pic>
      <p:pic>
        <p:nvPicPr>
          <p:cNvPr id="47" name="2d-array.gif"/>
          <p:cNvPicPr>
            <a:picLocks/>
          </p:cNvPicPr>
          <p:nvPr/>
        </p:nvPicPr>
        <p:blipFill>
          <a:blip r:embed="rId4">
            <a:extLst>
              <a:ext uri="{28A0092B-C50C-407E-A947-70E740481C1C}">
                <a14:useLocalDpi xmlns:a14="http://schemas.microsoft.com/office/drawing/2010/main" val="0"/>
              </a:ext>
            </a:extLst>
          </a:blip>
          <a:stretch>
            <a:fillRect/>
          </a:stretch>
        </p:blipFill>
        <p:spPr>
          <a:xfrm>
            <a:off x="3708597" y="2215520"/>
            <a:ext cx="5722482" cy="701146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Wat is een array?  We houden het simpel"/>
          <p:cNvSpPr txBox="1">
            <a:spLocks noGrp="1"/>
          </p:cNvSpPr>
          <p:nvPr>
            <p:ph type="title"/>
          </p:nvPr>
        </p:nvSpPr>
        <p:spPr>
          <a:prstGeom prst="rect">
            <a:avLst/>
          </a:prstGeom>
          <a:solidFill>
            <a:srgbClr val="FFFFC8"/>
          </a:solidFill>
        </p:spPr>
        <p:txBody>
          <a:bodyPr anchor="t"/>
          <a:lstStyle/>
          <a:p>
            <a:pPr algn="l">
              <a:defRPr sz="4000" spc="399"/>
            </a:pPr>
            <a:r>
              <a:rPr dirty="0"/>
              <a:t>Wat is een array?</a:t>
            </a:r>
            <a:br>
              <a:rPr dirty="0"/>
            </a:br>
            <a:r>
              <a:rPr sz="2800" spc="279" dirty="0"/>
              <a:t/>
            </a:r>
            <a:br>
              <a:rPr sz="2800" spc="279" dirty="0"/>
            </a:br>
            <a:r>
              <a:rPr lang="en-US" sz="2800" spc="279" dirty="0"/>
              <a:t> Let, </a:t>
            </a:r>
            <a:r>
              <a:rPr lang="en-US" sz="2800" spc="279" dirty="0" err="1"/>
              <a:t>const</a:t>
            </a:r>
            <a:r>
              <a:rPr lang="en-US" sz="2800" spc="279" dirty="0"/>
              <a:t> of </a:t>
            </a:r>
            <a:r>
              <a:rPr lang="en-US" sz="2800" spc="279" dirty="0" err="1"/>
              <a:t>var</a:t>
            </a:r>
            <a:r>
              <a:rPr lang="en-US" sz="2800" spc="279" dirty="0"/>
              <a:t>?</a:t>
            </a:r>
            <a:endParaRPr sz="2800" spc="279" dirty="0"/>
          </a:p>
        </p:txBody>
      </p:sp>
      <p:sp>
        <p:nvSpPr>
          <p:cNvPr id="160" name="Om de uitleg eenvoudig te houden beperken we ons tot arrays waarin numerieke gegevens worden opgeslagen.…"/>
          <p:cNvSpPr txBox="1">
            <a:spLocks noGrp="1"/>
          </p:cNvSpPr>
          <p:nvPr>
            <p:ph type="body" idx="1"/>
          </p:nvPr>
        </p:nvSpPr>
        <p:spPr>
          <a:xfrm>
            <a:off x="652288" y="2282670"/>
            <a:ext cx="11706371" cy="7148409"/>
          </a:xfrm>
          <a:prstGeom prst="rect">
            <a:avLst/>
          </a:prstGeom>
        </p:spPr>
        <p:txBody>
          <a:bodyPr>
            <a:noAutofit/>
          </a:bodyPr>
          <a:lstStyle/>
          <a:p>
            <a:pPr marL="512762" indent="-404812">
              <a:buClr>
                <a:srgbClr val="000000"/>
              </a:buClr>
              <a:buSzPct val="45000"/>
              <a:buChar char="●"/>
            </a:pPr>
            <a:r>
              <a:rPr lang="nl-NL" dirty="0" smtClean="0"/>
              <a:t>Wat betekent “</a:t>
            </a:r>
            <a:r>
              <a:rPr lang="nl-NL" dirty="0" err="1" smtClean="0"/>
              <a:t>const</a:t>
            </a:r>
            <a:r>
              <a:rPr lang="nl-NL" dirty="0" smtClean="0"/>
              <a:t>” in JavaScript?</a:t>
            </a:r>
          </a:p>
          <a:p>
            <a:pPr marL="512762" indent="-404812">
              <a:buClr>
                <a:srgbClr val="000000"/>
              </a:buClr>
              <a:buSzPct val="45000"/>
              <a:buChar char="●"/>
            </a:pPr>
            <a:r>
              <a:rPr lang="nl-NL" dirty="0" smtClean="0"/>
              <a:t>Heel eenvoudig. “</a:t>
            </a:r>
            <a:r>
              <a:rPr lang="nl-NL" dirty="0" err="1" smtClean="0"/>
              <a:t>Const</a:t>
            </a:r>
            <a:r>
              <a:rPr lang="nl-NL" dirty="0" smtClean="0"/>
              <a:t>” is de afkorting van “constante”.</a:t>
            </a:r>
          </a:p>
          <a:p>
            <a:pPr marL="512762" indent="-404812">
              <a:buClr>
                <a:srgbClr val="000000"/>
              </a:buClr>
              <a:buSzPct val="45000"/>
              <a:buChar char="●"/>
            </a:pPr>
            <a:r>
              <a:rPr lang="nl-NL" dirty="0" smtClean="0"/>
              <a:t>Met andere woorden, de toegekende waarde is onveranderlijk geworden.</a:t>
            </a:r>
          </a:p>
        </p:txBody>
      </p:sp>
      <p:pic>
        <p:nvPicPr>
          <p:cNvPr id="15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extLst>
      <p:ext uri="{BB962C8B-B14F-4D97-AF65-F5344CB8AC3E}">
        <p14:creationId xmlns:p14="http://schemas.microsoft.com/office/powerpoint/2010/main" val="3913093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Wat is een array?  We houden het simpel"/>
          <p:cNvSpPr txBox="1">
            <a:spLocks noGrp="1"/>
          </p:cNvSpPr>
          <p:nvPr>
            <p:ph type="title"/>
          </p:nvPr>
        </p:nvSpPr>
        <p:spPr>
          <a:prstGeom prst="rect">
            <a:avLst/>
          </a:prstGeom>
          <a:solidFill>
            <a:srgbClr val="FFFFC8"/>
          </a:solidFill>
        </p:spPr>
        <p:txBody>
          <a:bodyPr anchor="t"/>
          <a:lstStyle/>
          <a:p>
            <a:pPr algn="l">
              <a:defRPr sz="4000" spc="399"/>
            </a:pPr>
            <a:r>
              <a:rPr dirty="0"/>
              <a:t>Wat is een array?</a:t>
            </a:r>
            <a:br>
              <a:rPr dirty="0"/>
            </a:br>
            <a:r>
              <a:rPr sz="2800" spc="279" dirty="0"/>
              <a:t/>
            </a:r>
            <a:br>
              <a:rPr sz="2800" spc="279" dirty="0"/>
            </a:br>
            <a:r>
              <a:rPr lang="en-US" sz="2800" spc="279" dirty="0"/>
              <a:t> Let, </a:t>
            </a:r>
            <a:r>
              <a:rPr lang="en-US" sz="2800" spc="279" dirty="0" err="1"/>
              <a:t>const</a:t>
            </a:r>
            <a:r>
              <a:rPr lang="en-US" sz="2800" spc="279" dirty="0"/>
              <a:t> of </a:t>
            </a:r>
            <a:r>
              <a:rPr lang="en-US" sz="2800" spc="279" dirty="0" err="1"/>
              <a:t>var</a:t>
            </a:r>
            <a:r>
              <a:rPr lang="en-US" sz="2800" spc="279" dirty="0"/>
              <a:t>?</a:t>
            </a:r>
            <a:endParaRPr sz="2800" spc="279" dirty="0"/>
          </a:p>
        </p:txBody>
      </p:sp>
      <p:sp>
        <p:nvSpPr>
          <p:cNvPr id="160" name="Om de uitleg eenvoudig te houden beperken we ons tot arrays waarin numerieke gegevens worden opgeslagen.…"/>
          <p:cNvSpPr txBox="1">
            <a:spLocks noGrp="1"/>
          </p:cNvSpPr>
          <p:nvPr>
            <p:ph type="body" idx="1"/>
          </p:nvPr>
        </p:nvSpPr>
        <p:spPr>
          <a:xfrm>
            <a:off x="652288" y="2282670"/>
            <a:ext cx="11706371" cy="7148409"/>
          </a:xfrm>
          <a:prstGeom prst="rect">
            <a:avLst/>
          </a:prstGeom>
        </p:spPr>
        <p:txBody>
          <a:bodyPr>
            <a:noAutofit/>
          </a:bodyPr>
          <a:lstStyle/>
          <a:p>
            <a:pPr marL="512762" indent="-404812">
              <a:buClr>
                <a:srgbClr val="000000"/>
              </a:buClr>
              <a:buSzPct val="45000"/>
              <a:buChar char="●"/>
            </a:pPr>
            <a:r>
              <a:rPr lang="nl-NL" dirty="0" smtClean="0"/>
              <a:t>Wat betekent “var” in JavaScript?</a:t>
            </a:r>
          </a:p>
          <a:p>
            <a:pPr marL="512762" indent="-404812">
              <a:buClr>
                <a:srgbClr val="000000"/>
              </a:buClr>
              <a:buSzPct val="45000"/>
              <a:buChar char="●"/>
            </a:pPr>
            <a:r>
              <a:rPr lang="nl-NL" dirty="0" smtClean="0"/>
              <a:t>Ook heel eenvoudig. “Var” is de afkorting van “variabele”.</a:t>
            </a:r>
          </a:p>
          <a:p>
            <a:pPr marL="512762" indent="-404812">
              <a:buClr>
                <a:srgbClr val="000000"/>
              </a:buClr>
              <a:buSzPct val="45000"/>
              <a:buChar char="●"/>
            </a:pPr>
            <a:r>
              <a:rPr lang="nl-NL" dirty="0" smtClean="0"/>
              <a:t>“Var” is vervangen door “let” en “</a:t>
            </a:r>
            <a:r>
              <a:rPr lang="nl-NL" dirty="0" err="1" smtClean="0"/>
              <a:t>const</a:t>
            </a:r>
            <a:r>
              <a:rPr lang="nl-NL" dirty="0" smtClean="0"/>
              <a:t>” omdat je daarmee code betrouwbaarder maakt.</a:t>
            </a:r>
          </a:p>
          <a:p>
            <a:pPr marL="512762" indent="-404812">
              <a:buClr>
                <a:srgbClr val="000000"/>
              </a:buClr>
              <a:buSzPct val="45000"/>
              <a:buChar char="●"/>
            </a:pPr>
            <a:r>
              <a:rPr lang="nl-NL" dirty="0" smtClean="0"/>
              <a:t>Niet gebruiken dus!</a:t>
            </a:r>
          </a:p>
        </p:txBody>
      </p:sp>
      <p:pic>
        <p:nvPicPr>
          <p:cNvPr id="15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extLst>
      <p:ext uri="{BB962C8B-B14F-4D97-AF65-F5344CB8AC3E}">
        <p14:creationId xmlns:p14="http://schemas.microsoft.com/office/powerpoint/2010/main" val="4638683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Wat is een array?  We houden het simpel"/>
          <p:cNvSpPr txBox="1">
            <a:spLocks noGrp="1"/>
          </p:cNvSpPr>
          <p:nvPr>
            <p:ph type="title"/>
          </p:nvPr>
        </p:nvSpPr>
        <p:spPr>
          <a:prstGeom prst="rect">
            <a:avLst/>
          </a:prstGeom>
          <a:solidFill>
            <a:srgbClr val="FFFFC8"/>
          </a:solidFill>
        </p:spPr>
        <p:txBody>
          <a:bodyPr anchor="t"/>
          <a:lstStyle/>
          <a:p>
            <a:pPr algn="l">
              <a:defRPr sz="4000" spc="399"/>
            </a:pPr>
            <a:r>
              <a:rPr dirty="0"/>
              <a:t>Wat is een array?</a:t>
            </a:r>
            <a:br>
              <a:rPr dirty="0"/>
            </a:br>
            <a:r>
              <a:rPr sz="2800" spc="279" dirty="0"/>
              <a:t/>
            </a:r>
            <a:br>
              <a:rPr sz="2800" spc="279" dirty="0"/>
            </a:br>
            <a:r>
              <a:rPr lang="en-US" sz="2800" spc="279" dirty="0"/>
              <a:t> Let, </a:t>
            </a:r>
            <a:r>
              <a:rPr lang="en-US" sz="2800" spc="279" dirty="0" err="1"/>
              <a:t>const</a:t>
            </a:r>
            <a:r>
              <a:rPr lang="en-US" sz="2800" spc="279" dirty="0"/>
              <a:t> of </a:t>
            </a:r>
            <a:r>
              <a:rPr lang="en-US" sz="2800" spc="279" dirty="0" err="1"/>
              <a:t>var</a:t>
            </a:r>
            <a:r>
              <a:rPr lang="en-US" sz="2800" spc="279" dirty="0"/>
              <a:t>?</a:t>
            </a:r>
            <a:endParaRPr sz="2800" spc="279" dirty="0"/>
          </a:p>
        </p:txBody>
      </p:sp>
      <p:sp>
        <p:nvSpPr>
          <p:cNvPr id="160" name="Om de uitleg eenvoudig te houden beperken we ons tot arrays waarin numerieke gegevens worden opgeslagen.…"/>
          <p:cNvSpPr txBox="1">
            <a:spLocks noGrp="1"/>
          </p:cNvSpPr>
          <p:nvPr>
            <p:ph type="body" idx="1"/>
          </p:nvPr>
        </p:nvSpPr>
        <p:spPr>
          <a:xfrm>
            <a:off x="652288" y="2282670"/>
            <a:ext cx="11706371" cy="7148409"/>
          </a:xfrm>
          <a:prstGeom prst="rect">
            <a:avLst/>
          </a:prstGeom>
        </p:spPr>
        <p:txBody>
          <a:bodyPr>
            <a:noAutofit/>
          </a:bodyPr>
          <a:lstStyle/>
          <a:p>
            <a:pPr marL="512762" indent="-404812">
              <a:buClr>
                <a:srgbClr val="000000"/>
              </a:buClr>
              <a:buSzPct val="45000"/>
              <a:buChar char="●"/>
            </a:pPr>
            <a:r>
              <a:rPr lang="nl-NL" dirty="0" smtClean="0"/>
              <a:t>Het komt er in het kort op neer dat je door “let” te gebruiken een variabele declareert waarvan je de inhoud mag wijzigen.</a:t>
            </a:r>
          </a:p>
          <a:p>
            <a:pPr marL="512762" indent="-404812">
              <a:buClr>
                <a:srgbClr val="000000"/>
              </a:buClr>
              <a:buSzPct val="45000"/>
              <a:buChar char="●"/>
            </a:pPr>
            <a:r>
              <a:rPr lang="nl-NL" dirty="0" smtClean="0"/>
              <a:t>Gebruik je daarentegen “</a:t>
            </a:r>
            <a:r>
              <a:rPr lang="nl-NL" dirty="0" err="1" smtClean="0"/>
              <a:t>const</a:t>
            </a:r>
            <a:r>
              <a:rPr lang="nl-NL" dirty="0" smtClean="0"/>
              <a:t>” om een variabele te declareren dan mag je de inhoud n</a:t>
            </a:r>
            <a:r>
              <a:rPr lang="en-US" dirty="0" err="1" smtClean="0"/>
              <a:t>á</a:t>
            </a:r>
            <a:r>
              <a:rPr lang="nl-NL" dirty="0" smtClean="0"/>
              <a:t> de definitie niet meer veranderen.</a:t>
            </a:r>
          </a:p>
          <a:p>
            <a:pPr marL="512762" indent="-404812">
              <a:buClr>
                <a:srgbClr val="000000"/>
              </a:buClr>
              <a:buSzPct val="45000"/>
              <a:buChar char="●"/>
            </a:pPr>
            <a:r>
              <a:rPr lang="nl-NL" dirty="0" smtClean="0"/>
              <a:t>Doe je dat toch, dan begint JavaScript te mopperen en stopt de uitvoer van je script.</a:t>
            </a:r>
          </a:p>
          <a:p>
            <a:pPr marL="512762" indent="-404812">
              <a:buClr>
                <a:srgbClr val="000000"/>
              </a:buClr>
              <a:buSzPct val="45000"/>
              <a:buChar char="●"/>
            </a:pPr>
            <a:r>
              <a:rPr lang="nl-NL" dirty="0" smtClean="0"/>
              <a:t>Gebruik bij twijfel voorlopig maar even “let”.</a:t>
            </a:r>
          </a:p>
          <a:p>
            <a:pPr marL="512762" indent="-404812">
              <a:buClr>
                <a:srgbClr val="000000"/>
              </a:buClr>
              <a:buSzPct val="45000"/>
              <a:buChar char="●"/>
            </a:pPr>
            <a:r>
              <a:rPr lang="nl-NL" dirty="0" smtClean="0"/>
              <a:t>Het juiste gebruik van “let” en “</a:t>
            </a:r>
            <a:r>
              <a:rPr lang="nl-NL" dirty="0" err="1" smtClean="0"/>
              <a:t>const</a:t>
            </a:r>
            <a:r>
              <a:rPr lang="nl-NL" dirty="0" smtClean="0"/>
              <a:t>” wordt in de reguliere </a:t>
            </a:r>
            <a:r>
              <a:rPr lang="nl-NL" dirty="0" err="1" smtClean="0"/>
              <a:t>JavaScript</a:t>
            </a:r>
            <a:r>
              <a:rPr lang="nl-NL" dirty="0" smtClean="0"/>
              <a:t>-lessen behandeld.</a:t>
            </a:r>
          </a:p>
        </p:txBody>
      </p:sp>
      <p:pic>
        <p:nvPicPr>
          <p:cNvPr id="15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extLst>
      <p:ext uri="{BB962C8B-B14F-4D97-AF65-F5344CB8AC3E}">
        <p14:creationId xmlns:p14="http://schemas.microsoft.com/office/powerpoint/2010/main" val="16204344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Wat is een array?  Samenvatting"/>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Samenvatting</a:t>
            </a:r>
          </a:p>
        </p:txBody>
      </p:sp>
      <p:pic>
        <p:nvPicPr>
          <p:cNvPr id="17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77" name="Het begrip &quot;array&quot; is verduidelijkt.…"/>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Het begrip "array" is verduidelijkt.</a:t>
            </a:r>
          </a:p>
          <a:p>
            <a:pPr marL="512762" indent="-404812">
              <a:buClr>
                <a:srgbClr val="000000"/>
              </a:buClr>
              <a:buSzPct val="45000"/>
              <a:buChar char="●"/>
            </a:pPr>
            <a:r>
              <a:rPr dirty="0"/>
              <a:t>Je weet nu wat "declaratie" en "definitie" betekenen.</a:t>
            </a:r>
          </a:p>
          <a:p>
            <a:pPr marL="512762" indent="-404812">
              <a:buClr>
                <a:srgbClr val="000000"/>
              </a:buClr>
              <a:buSzPct val="45000"/>
              <a:buChar char="●"/>
            </a:pPr>
            <a:r>
              <a:rPr dirty="0"/>
              <a:t>Je weet wat de voor- en nadelen van arrays zijn.</a:t>
            </a:r>
          </a:p>
          <a:p>
            <a:pPr marL="512762" indent="-404812">
              <a:buClr>
                <a:srgbClr val="000000"/>
              </a:buClr>
              <a:buSzPct val="45000"/>
              <a:buChar char="●"/>
            </a:pPr>
            <a:r>
              <a:rPr dirty="0"/>
              <a:t>Je hebt een array gemaakt</a:t>
            </a:r>
            <a:r>
              <a:rPr dirty="0" smtClean="0"/>
              <a:t>.</a:t>
            </a:r>
            <a:endParaRPr lang="en-US" dirty="0" smtClean="0"/>
          </a:p>
          <a:p>
            <a:pPr marL="512762" indent="-404812">
              <a:buClr>
                <a:srgbClr val="000000"/>
              </a:buClr>
              <a:buSzPct val="45000"/>
              <a:buChar char="●"/>
            </a:pPr>
            <a:r>
              <a:rPr lang="en-US" dirty="0" smtClean="0"/>
              <a:t>Je </a:t>
            </a:r>
            <a:r>
              <a:rPr lang="en-US" dirty="0" err="1" smtClean="0"/>
              <a:t>hoeft</a:t>
            </a:r>
            <a:r>
              <a:rPr lang="en-US" dirty="0" smtClean="0"/>
              <a:t> je </a:t>
            </a:r>
            <a:r>
              <a:rPr lang="en-US" dirty="0" err="1" smtClean="0"/>
              <a:t>niet</a:t>
            </a:r>
            <a:r>
              <a:rPr lang="en-US" dirty="0" smtClean="0"/>
              <a:t> al </a:t>
            </a:r>
            <a:r>
              <a:rPr lang="en-US" dirty="0" err="1" smtClean="0"/>
              <a:t>te</a:t>
            </a:r>
            <a:r>
              <a:rPr lang="en-US" dirty="0" smtClean="0"/>
              <a:t> </a:t>
            </a:r>
            <a:r>
              <a:rPr lang="en-US" dirty="0" err="1" smtClean="0"/>
              <a:t>druk</a:t>
            </a:r>
            <a:r>
              <a:rPr lang="en-US" dirty="0" smtClean="0"/>
              <a:t> </a:t>
            </a:r>
            <a:r>
              <a:rPr lang="en-US" dirty="0" err="1" smtClean="0"/>
              <a:t>te</a:t>
            </a:r>
            <a:r>
              <a:rPr lang="en-US" dirty="0" smtClean="0"/>
              <a:t> </a:t>
            </a:r>
            <a:r>
              <a:rPr lang="en-US" dirty="0" err="1" smtClean="0"/>
              <a:t>maken</a:t>
            </a:r>
            <a:r>
              <a:rPr lang="en-US" dirty="0" smtClean="0"/>
              <a:t> over het </a:t>
            </a:r>
            <a:r>
              <a:rPr lang="en-US" dirty="0" err="1" smtClean="0"/>
              <a:t>gebruik</a:t>
            </a:r>
            <a:r>
              <a:rPr lang="en-US" dirty="0" smtClean="0"/>
              <a:t> van “let” of “</a:t>
            </a:r>
            <a:r>
              <a:rPr lang="en-US" dirty="0" err="1" smtClean="0"/>
              <a:t>const</a:t>
            </a:r>
            <a:r>
              <a:rPr lang="en-US" dirty="0" smtClean="0"/>
              <a:t>”.</a:t>
            </a:r>
            <a:endParaRPr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Wat is een array?  Vragenuurtj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Wat is een array?</a:t>
            </a:r>
            <a:br/>
            <a:r>
              <a:rPr sz="2800" spc="279"/>
              <a:t/>
            </a:r>
            <a:br>
              <a:rPr sz="2800" spc="279"/>
            </a:br>
            <a:r>
              <a:rPr sz="2800" spc="279"/>
              <a:t>Vragenuurtje</a:t>
            </a:r>
          </a:p>
        </p:txBody>
      </p:sp>
      <p:pic>
        <p:nvPicPr>
          <p:cNvPr id="18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82" name="Zijn er onderwerpen aan bod gekomen die je niet snapt?…"/>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Zijn er onderwerpen aan bod gekomen die je niet snapt?</a:t>
            </a:r>
          </a:p>
          <a:p>
            <a:pPr marL="512762" indent="-404812">
              <a:buClr>
                <a:srgbClr val="000000"/>
              </a:buClr>
              <a:buSzPct val="45000"/>
              <a:buChar char="●"/>
            </a:pPr>
            <a:r>
              <a:rPr dirty="0"/>
              <a:t>Wat precies is je niet duidelijk?</a:t>
            </a:r>
          </a:p>
          <a:p>
            <a:pPr marL="512762" indent="-404812">
              <a:buClr>
                <a:srgbClr val="000000"/>
              </a:buClr>
              <a:buSzPct val="45000"/>
              <a:buChar char="●"/>
            </a:pPr>
            <a:r>
              <a:rPr dirty="0"/>
              <a:t>Hoe kunnen we je dat beter uitleggen?</a:t>
            </a:r>
          </a:p>
          <a:p>
            <a:pPr marL="512762" indent="-404812">
              <a:buClr>
                <a:srgbClr val="000000"/>
              </a:buClr>
              <a:buSzPct val="45000"/>
              <a:buChar char="●"/>
            </a:pPr>
            <a:r>
              <a:rPr dirty="0"/>
              <a:t>Heb je meer suggesties voor het verbeteren van deze onderwerpen?</a:t>
            </a:r>
          </a:p>
          <a:p>
            <a:pPr marL="512762" indent="-404812">
              <a:buClr>
                <a:srgbClr val="000000"/>
              </a:buClr>
              <a:buSzPct val="45000"/>
              <a:buChar char="●"/>
            </a:pPr>
            <a:r>
              <a:rPr dirty="0"/>
              <a:t>Heb je suggesties voor het verbeteren van de presentatie?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Hoe gebruiken we een array?"/>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endParaRPr sz="2800" spc="279"/>
          </a:p>
        </p:txBody>
      </p:sp>
      <p:sp>
        <p:nvSpPr>
          <p:cNvPr id="186" name="Body"/>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endParaRPr/>
          </a:p>
        </p:txBody>
      </p:sp>
      <p:pic>
        <p:nvPicPr>
          <p:cNvPr id="188" name="image.png" descr="image.png">
            <a:hlinkClick r:id="rId2" action="ppaction://hlinksldjump"/>
          </p:cNvPr>
          <p:cNvPicPr>
            <a:picLocks noChangeAspect="1"/>
          </p:cNvPicPr>
          <p:nvPr/>
        </p:nvPicPr>
        <p:blipFill>
          <a:blip r:embed="rId3">
            <a:extLst/>
          </a:blip>
          <a:stretch>
            <a:fillRect/>
          </a:stretch>
        </p:blipFill>
        <p:spPr>
          <a:xfrm>
            <a:off x="11500095" y="370882"/>
            <a:ext cx="868809" cy="868809"/>
          </a:xfrm>
          <a:prstGeom prst="rect">
            <a:avLst/>
          </a:prstGeom>
          <a:ln w="38100">
            <a:solidFill>
              <a:srgbClr val="FFFF00"/>
            </a:solidFill>
            <a:miter lim="400000"/>
          </a:ln>
        </p:spPr>
      </p:pic>
      <p:pic>
        <p:nvPicPr>
          <p:cNvPr id="189" name="1d-array.png" descr="1d-array.png"/>
          <p:cNvPicPr>
            <a:picLocks noChangeAspect="1"/>
          </p:cNvPicPr>
          <p:nvPr/>
        </p:nvPicPr>
        <p:blipFill>
          <a:blip r:embed="rId4">
            <a:extLst/>
          </a:blip>
          <a:srcRect l="2818" r="2818"/>
          <a:stretch>
            <a:fillRect/>
          </a:stretch>
        </p:blipFill>
        <p:spPr>
          <a:xfrm>
            <a:off x="674964" y="2246532"/>
            <a:ext cx="11654872" cy="694755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Hoe gebruiken we een array?  Wat komt er aan bod?"/>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Wat komt er aan bod?</a:t>
            </a:r>
          </a:p>
        </p:txBody>
      </p:sp>
      <p:sp>
        <p:nvSpPr>
          <p:cNvPr id="192" name="Het adresseren van array-elementen.…"/>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Het adresseren van array-elementen.</a:t>
            </a:r>
          </a:p>
          <a:p>
            <a:pPr marL="512762" indent="-404812">
              <a:buClr>
                <a:srgbClr val="000000"/>
              </a:buClr>
              <a:buSzPct val="45000"/>
              <a:buChar char="●"/>
            </a:pPr>
            <a:r>
              <a:rPr dirty="0"/>
              <a:t>Iets in een array-element opslaan.</a:t>
            </a:r>
          </a:p>
          <a:p>
            <a:pPr marL="512762" indent="-404812">
              <a:buClr>
                <a:srgbClr val="000000"/>
              </a:buClr>
              <a:buSzPct val="45000"/>
              <a:buChar char="●"/>
            </a:pPr>
            <a:r>
              <a:rPr dirty="0"/>
              <a:t>De inhoud van een array-element ophalen.</a:t>
            </a:r>
          </a:p>
          <a:p>
            <a:pPr marL="512762" indent="-404812">
              <a:buClr>
                <a:srgbClr val="000000"/>
              </a:buClr>
              <a:buSzPct val="45000"/>
              <a:buChar char="●"/>
            </a:pPr>
            <a:r>
              <a:rPr dirty="0"/>
              <a:t>Variabele indices.</a:t>
            </a:r>
          </a:p>
          <a:p>
            <a:pPr marL="512762" indent="-404812">
              <a:buClr>
                <a:srgbClr val="000000"/>
              </a:buClr>
              <a:buSzPct val="45000"/>
              <a:buChar char="●"/>
            </a:pPr>
            <a:r>
              <a:rPr dirty="0"/>
              <a:t>Ophalen, bewerken en opslaan herhalen.</a:t>
            </a:r>
          </a:p>
          <a:p>
            <a:pPr marL="512762" indent="-404812">
              <a:buClr>
                <a:srgbClr val="000000"/>
              </a:buClr>
              <a:buSzPct val="45000"/>
              <a:buChar char="●"/>
            </a:pPr>
            <a:r>
              <a:rPr dirty="0"/>
              <a:t>Samenvatting.</a:t>
            </a:r>
          </a:p>
          <a:p>
            <a:pPr marL="512762" indent="-404812">
              <a:buClr>
                <a:srgbClr val="000000"/>
              </a:buClr>
              <a:buSzPct val="45000"/>
              <a:buChar char="●"/>
            </a:pPr>
            <a:r>
              <a:rPr dirty="0"/>
              <a:t>Vragenuurtje.</a:t>
            </a:r>
          </a:p>
        </p:txBody>
      </p:sp>
      <p:pic>
        <p:nvPicPr>
          <p:cNvPr id="19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Hoe gebruiken we een array?  Array-elementen adresseren."/>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Array-elementen adresseren.</a:t>
            </a:r>
          </a:p>
        </p:txBody>
      </p:sp>
      <p:pic>
        <p:nvPicPr>
          <p:cNvPr id="19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198" name="Zoals in dia 8 werd verteld, wordt de waarde waarmee je een array-element adresseert een index of een sleutel genoemd.…"/>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Zoals </a:t>
            </a:r>
            <a:r>
              <a:rPr lang="en-US" dirty="0" smtClean="0"/>
              <a:t>eerder</a:t>
            </a:r>
            <a:r>
              <a:rPr dirty="0" smtClean="0"/>
              <a:t> </a:t>
            </a:r>
            <a:r>
              <a:rPr dirty="0"/>
              <a:t>werd verteld, wordt de waarde waarmee je een array-element adresseert een index of een sleutel genoemd.</a:t>
            </a:r>
          </a:p>
          <a:p>
            <a:pPr marL="512762" indent="-404812">
              <a:buClr>
                <a:srgbClr val="000000"/>
              </a:buClr>
              <a:buSzPct val="45000"/>
              <a:buChar char="●"/>
            </a:pPr>
            <a:r>
              <a:rPr dirty="0"/>
              <a:t>We gebruiken de term index omdat we numerieke waarden gebruiken om te indiceren.</a:t>
            </a:r>
          </a:p>
          <a:p>
            <a:pPr marL="512762" indent="-404812">
              <a:buClr>
                <a:srgbClr val="000000"/>
              </a:buClr>
              <a:buSzPct val="45000"/>
              <a:buChar char="●"/>
            </a:pPr>
            <a:r>
              <a:rPr dirty="0"/>
              <a:t>Een index staat altijd tussen een teksthaak-openen (</a:t>
            </a:r>
            <a:r>
              <a:rPr sz="3600" spc="180" dirty="0">
                <a:latin typeface="Montserrat Bold"/>
                <a:ea typeface="Montserrat Bold"/>
                <a:cs typeface="Montserrat Bold"/>
                <a:sym typeface="Montserrat Bold"/>
              </a:rPr>
              <a:t>[</a:t>
            </a:r>
            <a:r>
              <a:rPr dirty="0"/>
              <a:t>) en een teksthaak-sluiten </a:t>
            </a:r>
            <a:r>
              <a:rPr spc="299" dirty="0"/>
              <a:t>(</a:t>
            </a:r>
            <a:r>
              <a:rPr sz="3600" spc="360" dirty="0">
                <a:latin typeface="Montserrat Bold"/>
                <a:ea typeface="Montserrat Bold"/>
                <a:cs typeface="Montserrat Bold"/>
                <a:sym typeface="Montserrat Bold"/>
              </a:rPr>
              <a:t>]</a:t>
            </a:r>
            <a:r>
              <a:rPr spc="299" dirty="0"/>
              <a:t>)</a:t>
            </a:r>
            <a:r>
              <a:rPr dirty="0"/>
              <a:t>.</a:t>
            </a:r>
          </a:p>
          <a:p>
            <a:pPr marL="512762" indent="-404812">
              <a:buClr>
                <a:srgbClr val="000000"/>
              </a:buClr>
              <a:buSzPct val="45000"/>
              <a:buChar char="●"/>
            </a:pPr>
            <a:r>
              <a:rPr dirty="0"/>
              <a:t>De notatie is als volgt:</a:t>
            </a:r>
          </a:p>
        </p:txBody>
      </p:sp>
      <p:sp>
        <p:nvSpPr>
          <p:cNvPr id="201" name="Vb. 5"/>
          <p:cNvSpPr txBox="1"/>
          <p:nvPr/>
        </p:nvSpPr>
        <p:spPr>
          <a:xfrm>
            <a:off x="11470552" y="7691314"/>
            <a:ext cx="608654"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5</a:t>
            </a:r>
          </a:p>
        </p:txBody>
      </p:sp>
      <p:pic>
        <p:nvPicPr>
          <p:cNvPr id="8" name="ladekast[ &lt;&lt;&lt;HIER STAAT DE INDEX&gt;&gt;&gt; ];" descr="ladekast[ &lt;&lt;&lt;HIER STAAT DE INDEX&gt;&gt;&gt; ];"/>
          <p:cNvPicPr>
            <a:picLocks/>
          </p:cNvPicPr>
          <p:nvPr/>
        </p:nvPicPr>
        <p:blipFill>
          <a:blip r:embed="rId3">
            <a:extLst/>
          </a:blip>
          <a:stretch>
            <a:fillRect/>
          </a:stretch>
        </p:blipFill>
        <p:spPr>
          <a:xfrm>
            <a:off x="754059" y="7329364"/>
            <a:ext cx="11748867" cy="1070528"/>
          </a:xfrm>
          <a:prstGeom prst="rect">
            <a:avLst/>
          </a:prstGeom>
        </p:spPr>
      </p:pic>
      <p:sp>
        <p:nvSpPr>
          <p:cNvPr id="9" name="Vb. 5"/>
          <p:cNvSpPr txBox="1"/>
          <p:nvPr/>
        </p:nvSpPr>
        <p:spPr>
          <a:xfrm>
            <a:off x="11470551" y="7691314"/>
            <a:ext cx="608654"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rPr dirty="0"/>
              <a:t>Vb. 5</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uiExpand="1" build="p"/>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Hoe gebruiken we een array?  Array-elementen adresseren."/>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Array-elementen adresseren.</a:t>
            </a:r>
          </a:p>
        </p:txBody>
      </p:sp>
      <p:pic>
        <p:nvPicPr>
          <p:cNvPr id="20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05" name="Je zet 0 (nul) tussen de teksthaken om het eerste element van het ladekast-array te benaderen:…"/>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Je zet 0 (nul) tussen de teksthaken om het eerste element van het ladekast-array te benaderen:</a:t>
            </a:r>
          </a:p>
          <a:p>
            <a:pPr marL="512762" indent="-404812">
              <a:buClr>
                <a:srgbClr val="000000"/>
              </a:buClr>
              <a:buSzPct val="45000"/>
              <a:buChar char="●"/>
            </a:pPr>
            <a:endParaRPr dirty="0"/>
          </a:p>
          <a:p>
            <a:pPr marL="512762" indent="-404812">
              <a:buClr>
                <a:srgbClr val="000000"/>
              </a:buClr>
              <a:buSzPct val="45000"/>
              <a:buChar char="●"/>
            </a:pPr>
            <a:r>
              <a:rPr dirty="0"/>
              <a:t>Je gebruikt een </a:t>
            </a:r>
            <a:r>
              <a:rPr dirty="0" smtClean="0"/>
              <a:t>1</a:t>
            </a:r>
            <a:r>
              <a:rPr lang="en-US" dirty="0" smtClean="0"/>
              <a:t> als index (tussen de teksthaken)</a:t>
            </a:r>
            <a:r>
              <a:rPr dirty="0" smtClean="0"/>
              <a:t> </a:t>
            </a:r>
            <a:r>
              <a:rPr dirty="0"/>
              <a:t>voor het tweede array-element en een 2 </a:t>
            </a:r>
            <a:r>
              <a:rPr lang="en-US" dirty="0" smtClean="0"/>
              <a:t>op dezelfde manier </a:t>
            </a:r>
            <a:r>
              <a:rPr dirty="0" smtClean="0"/>
              <a:t>voor </a:t>
            </a:r>
            <a:r>
              <a:rPr dirty="0"/>
              <a:t>het derde element</a:t>
            </a:r>
            <a:r>
              <a:rPr dirty="0" smtClean="0"/>
              <a:t>.</a:t>
            </a:r>
            <a:endParaRPr lang="en-US" dirty="0" smtClean="0"/>
          </a:p>
        </p:txBody>
      </p:sp>
      <p:pic>
        <p:nvPicPr>
          <p:cNvPr id="207" name="ladekast[ 0 ];" descr="ladekast[ 0 ];"/>
          <p:cNvPicPr>
            <a:picLocks/>
          </p:cNvPicPr>
          <p:nvPr/>
        </p:nvPicPr>
        <p:blipFill>
          <a:blip r:embed="rId3">
            <a:extLst/>
          </a:blip>
          <a:stretch>
            <a:fillRect/>
          </a:stretch>
        </p:blipFill>
        <p:spPr>
          <a:xfrm>
            <a:off x="634316" y="3246122"/>
            <a:ext cx="11748867" cy="892728"/>
          </a:xfrm>
          <a:prstGeom prst="rect">
            <a:avLst/>
          </a:prstGeom>
        </p:spPr>
      </p:pic>
      <p:sp>
        <p:nvSpPr>
          <p:cNvPr id="208" name="Vb. 6"/>
          <p:cNvSpPr txBox="1"/>
          <p:nvPr/>
        </p:nvSpPr>
        <p:spPr>
          <a:xfrm>
            <a:off x="11451221" y="3527592"/>
            <a:ext cx="612566"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6</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uiExpand="1" build="p"/>
      <p:bldP spid="20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Hoe gebruiken we een array?  Array-elementen adresseren."/>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Array-elementen adresseren.</a:t>
            </a:r>
          </a:p>
        </p:txBody>
      </p:sp>
      <p:pic>
        <p:nvPicPr>
          <p:cNvPr id="21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12" name="Verwarrend hè, die indices?…"/>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Verwarrend hè, die indices?</a:t>
            </a:r>
          </a:p>
          <a:p>
            <a:pPr marL="512762" indent="-404812">
              <a:buClr>
                <a:srgbClr val="000000"/>
              </a:buClr>
              <a:buSzPct val="45000"/>
              <a:buChar char="●"/>
            </a:pPr>
            <a:r>
              <a:rPr dirty="0"/>
              <a:t>Indices is het meervoud van index.</a:t>
            </a:r>
          </a:p>
          <a:p>
            <a:pPr marL="512762" indent="-404812">
              <a:buClr>
                <a:srgbClr val="000000"/>
              </a:buClr>
              <a:buSzPct val="45000"/>
              <a:buChar char="●"/>
            </a:pPr>
            <a:r>
              <a:rPr lang="en-US" dirty="0" err="1" smtClean="0"/>
              <a:t>Werken</a:t>
            </a:r>
            <a:r>
              <a:rPr lang="en-US" dirty="0" smtClean="0"/>
              <a:t> met indices</a:t>
            </a:r>
            <a:r>
              <a:rPr dirty="0" smtClean="0"/>
              <a:t> </a:t>
            </a:r>
            <a:r>
              <a:rPr dirty="0"/>
              <a:t>is echter héél </a:t>
            </a:r>
            <a:r>
              <a:rPr lang="en-US" dirty="0" smtClean="0"/>
              <a:t>erg </a:t>
            </a:r>
            <a:r>
              <a:rPr dirty="0" smtClean="0"/>
              <a:t>simpel</a:t>
            </a:r>
            <a:r>
              <a:rPr dirty="0"/>
              <a:t>.</a:t>
            </a:r>
          </a:p>
          <a:p>
            <a:pPr marL="512762" indent="-404812">
              <a:buClr>
                <a:srgbClr val="000000"/>
              </a:buClr>
              <a:buSzPct val="45000"/>
              <a:buChar char="●"/>
            </a:pPr>
            <a:r>
              <a:rPr dirty="0"/>
              <a:t>De waarde van een index is het volgnummer van het array-element vermindert met 1 (één).</a:t>
            </a:r>
          </a:p>
        </p:txBody>
      </p:sp>
      <p:pic>
        <p:nvPicPr>
          <p:cNvPr id="214" name="ladekast[ 0 ];  // De eerste lade (element).…" descr="ladekast[ 0 ];  // De eerste lade (element).…"/>
          <p:cNvPicPr>
            <a:picLocks/>
          </p:cNvPicPr>
          <p:nvPr/>
        </p:nvPicPr>
        <p:blipFill>
          <a:blip r:embed="rId3">
            <a:extLst/>
          </a:blip>
          <a:stretch>
            <a:fillRect/>
          </a:stretch>
        </p:blipFill>
        <p:spPr>
          <a:xfrm>
            <a:off x="379462" y="5584800"/>
            <a:ext cx="12258575" cy="3056552"/>
          </a:xfrm>
          <a:prstGeom prst="rect">
            <a:avLst/>
          </a:prstGeom>
        </p:spPr>
      </p:pic>
      <p:sp>
        <p:nvSpPr>
          <p:cNvPr id="215" name="Vb. 7"/>
          <p:cNvSpPr txBox="1"/>
          <p:nvPr/>
        </p:nvSpPr>
        <p:spPr>
          <a:xfrm>
            <a:off x="11602909" y="5846445"/>
            <a:ext cx="600120"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uiExpand="1" build="p"/>
      <p:bldP spid="2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4" name="Body"/>
          <p:cNvSpPr txBox="1">
            <a:spLocks noGrp="1"/>
          </p:cNvSpPr>
          <p:nvPr>
            <p:ph type="body" idx="1"/>
          </p:nvPr>
        </p:nvSpPr>
        <p:spPr>
          <a:xfrm>
            <a:off x="648190" y="2215521"/>
            <a:ext cx="11708420" cy="7538079"/>
          </a:xfrm>
          <a:prstGeom prst="rect">
            <a:avLst/>
          </a:prstGeom>
        </p:spPr>
        <p:txBody>
          <a:bodyPr>
            <a:noAutofit/>
          </a:bodyPr>
          <a:lstStyle/>
          <a:p>
            <a:pPr marL="512762" indent="-404812" algn="l">
              <a:lnSpc>
                <a:spcPct val="150000"/>
              </a:lnSpc>
              <a:buClr>
                <a:srgbClr val="000000"/>
              </a:buClr>
              <a:buSzPct val="45000"/>
              <a:buChar char="●"/>
            </a:pPr>
            <a:r>
              <a:rPr lang="nl-NL" sz="3000" dirty="0"/>
              <a:t>B</a:t>
            </a:r>
            <a:r>
              <a:rPr lang="nl-NL" sz="3000" dirty="0" smtClean="0"/>
              <a:t>edoeld voor studenten die graag JavaScript-“arrays” nog een keer uitgelegd willen zien.</a:t>
            </a:r>
          </a:p>
          <a:p>
            <a:pPr marL="512762" indent="-404812" algn="l">
              <a:lnSpc>
                <a:spcPct val="150000"/>
              </a:lnSpc>
              <a:buClr>
                <a:srgbClr val="000000"/>
              </a:buClr>
              <a:buSzPct val="45000"/>
              <a:buChar char="●"/>
            </a:pPr>
            <a:r>
              <a:rPr lang="nl-NL" sz="3000" dirty="0" smtClean="0"/>
              <a:t>Is voor een aanzienlijk deel in een “verhalende” vorm om de lessen begrijpelijker én onderhoudender te maken.</a:t>
            </a:r>
          </a:p>
          <a:p>
            <a:pPr marL="512762" indent="-404812" algn="l">
              <a:lnSpc>
                <a:spcPct val="150000"/>
              </a:lnSpc>
              <a:buClr>
                <a:srgbClr val="000000"/>
              </a:buClr>
              <a:buSzPct val="45000"/>
              <a:buChar char="●"/>
            </a:pPr>
            <a:r>
              <a:rPr lang="nl-NL" sz="3000" dirty="0" smtClean="0"/>
              <a:t>Waar nodig worden onderwerpen behandeld die met programmeren in het algemeen en “arrays” in het bijzonder te maken hebben.</a:t>
            </a:r>
          </a:p>
          <a:p>
            <a:pPr marL="512762" indent="-404812" algn="l">
              <a:lnSpc>
                <a:spcPct val="150000"/>
              </a:lnSpc>
              <a:buClr>
                <a:srgbClr val="000000"/>
              </a:buClr>
              <a:buSzPct val="45000"/>
              <a:buChar char="●"/>
            </a:pPr>
            <a:r>
              <a:rPr lang="nl-NL" sz="3000" dirty="0" smtClean="0"/>
              <a:t>De uitleg en het maken van opdrachten is klassikaal.</a:t>
            </a:r>
          </a:p>
          <a:p>
            <a:pPr marL="512762" indent="-404812" algn="l">
              <a:lnSpc>
                <a:spcPct val="150000"/>
              </a:lnSpc>
              <a:buClr>
                <a:srgbClr val="000000"/>
              </a:buClr>
              <a:buSzPct val="45000"/>
              <a:buChar char="●"/>
            </a:pPr>
            <a:r>
              <a:rPr lang="nl-NL" sz="3000" dirty="0" smtClean="0"/>
              <a:t>Het is de bedoeling om maximaal 4 uur aan de hele presentatie te besteden.</a:t>
            </a:r>
            <a:endParaRPr lang="nl-NL" sz="3000" dirty="0"/>
          </a:p>
        </p:txBody>
      </p:sp>
      <p:sp>
        <p:nvSpPr>
          <p:cNvPr id="45" name="Wat is een array?"/>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rPr lang="en-US" dirty="0" err="1"/>
              <a:t>Eerst</a:t>
            </a:r>
            <a:r>
              <a:rPr lang="en-US" dirty="0"/>
              <a:t> even </a:t>
            </a:r>
            <a:r>
              <a:rPr lang="en-US" dirty="0" err="1"/>
              <a:t>dit</a:t>
            </a:r>
            <a:r>
              <a:rPr lang="en-US" dirty="0"/>
              <a:t>... </a:t>
            </a:r>
            <a:r>
              <a:rPr sz="2800" spc="279" dirty="0" smtClean="0"/>
              <a:t/>
            </a:r>
            <a:br>
              <a:rPr sz="2800" spc="279" dirty="0" smtClean="0"/>
            </a:br>
            <a:r>
              <a:rPr lang="en-US" sz="2800" spc="279" dirty="0" smtClean="0"/>
              <a:t/>
            </a:r>
            <a:br>
              <a:rPr lang="en-US" sz="2800" spc="279" dirty="0" smtClean="0"/>
            </a:br>
            <a:r>
              <a:rPr lang="nl-NL" sz="2800" dirty="0" smtClean="0"/>
              <a:t>Over deze </a:t>
            </a:r>
            <a:r>
              <a:rPr lang="nl-NL" sz="2800" dirty="0"/>
              <a:t>presentatie </a:t>
            </a:r>
            <a:endParaRPr sz="2800" spc="279" dirty="0"/>
          </a:p>
        </p:txBody>
      </p:sp>
      <p:pic>
        <p:nvPicPr>
          <p:cNvPr id="46" name="image.png" descr="image.png">
            <a:hlinkClick r:id="rId3" action="ppaction://hlinksldjump"/>
          </p:cNvPr>
          <p:cNvPicPr>
            <a:picLocks noChangeAspect="1"/>
          </p:cNvPicPr>
          <p:nvPr/>
        </p:nvPicPr>
        <p:blipFill>
          <a:blip r:embed="rId2">
            <a:extLst/>
          </a:blip>
          <a:stretch>
            <a:fillRect/>
          </a:stretch>
        </p:blipFill>
        <p:spPr>
          <a:xfrm>
            <a:off x="11500095" y="370882"/>
            <a:ext cx="868809" cy="868809"/>
          </a:xfrm>
          <a:prstGeom prst="rect">
            <a:avLst/>
          </a:prstGeom>
          <a:ln w="38100">
            <a:solidFill>
              <a:srgbClr val="FFFF00"/>
            </a:solidFill>
            <a:miter lim="400000"/>
          </a:ln>
        </p:spPr>
      </p:pic>
    </p:spTree>
    <p:extLst>
      <p:ext uri="{BB962C8B-B14F-4D97-AF65-F5344CB8AC3E}">
        <p14:creationId xmlns:p14="http://schemas.microsoft.com/office/powerpoint/2010/main" val="1868102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Hoe gebruiken we een array?  Iets opslaan in een array-element"/>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Iets opslaan in een array-element</a:t>
            </a:r>
          </a:p>
        </p:txBody>
      </p:sp>
      <p:pic>
        <p:nvPicPr>
          <p:cNvPr id="218" name="image.png" descr="image.png"/>
          <p:cNvPicPr>
            <a:picLocks noChangeAspect="1"/>
          </p:cNvPicPr>
          <p:nvPr/>
        </p:nvPicPr>
        <p:blipFill>
          <a:blip r:embed="rId3">
            <a:extLst/>
          </a:blip>
          <a:stretch>
            <a:fillRect/>
          </a:stretch>
        </p:blipFill>
        <p:spPr>
          <a:xfrm>
            <a:off x="11500095" y="370882"/>
            <a:ext cx="868809" cy="868809"/>
          </a:xfrm>
          <a:prstGeom prst="rect">
            <a:avLst/>
          </a:prstGeom>
          <a:ln w="12700">
            <a:miter lim="400000"/>
          </a:ln>
        </p:spPr>
      </p:pic>
      <p:sp>
        <p:nvSpPr>
          <p:cNvPr id="219" name="Om iets op te halen uit array-elementen moeten we er eerst iets in stoppen.…"/>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Om iets op te halen uit array-elementen moeten we er eerst iets in stoppen</a:t>
            </a:r>
            <a:r>
              <a:rPr dirty="0" smtClean="0"/>
              <a:t>.</a:t>
            </a:r>
            <a:endParaRPr lang="en-US" dirty="0" smtClean="0"/>
          </a:p>
          <a:p>
            <a:pPr marL="512762" indent="-404812">
              <a:buClr>
                <a:srgbClr val="000000"/>
              </a:buClr>
              <a:buSzPct val="45000"/>
              <a:buChar char="●"/>
            </a:pPr>
            <a:r>
              <a:rPr lang="en-US" dirty="0" smtClean="0"/>
              <a:t>Array-</a:t>
            </a:r>
            <a:r>
              <a:rPr lang="en-US" dirty="0" err="1" smtClean="0"/>
              <a:t>elementen</a:t>
            </a:r>
            <a:r>
              <a:rPr lang="en-US" dirty="0" smtClean="0"/>
              <a:t> </a:t>
            </a:r>
            <a:r>
              <a:rPr lang="en-US" dirty="0" err="1" smtClean="0"/>
              <a:t>zijn</a:t>
            </a:r>
            <a:r>
              <a:rPr lang="en-US" dirty="0" smtClean="0"/>
              <a:t> </a:t>
            </a:r>
            <a:r>
              <a:rPr lang="en-US" dirty="0" err="1" smtClean="0"/>
              <a:t>variabelen</a:t>
            </a:r>
            <a:r>
              <a:rPr lang="en-US" dirty="0"/>
              <a:t>!</a:t>
            </a:r>
            <a:endParaRPr dirty="0"/>
          </a:p>
          <a:p>
            <a:pPr marL="512762" indent="-404812">
              <a:buClr>
                <a:srgbClr val="000000"/>
              </a:buClr>
              <a:buSzPct val="45000"/>
              <a:buChar char="●"/>
            </a:pPr>
            <a:r>
              <a:rPr dirty="0"/>
              <a:t>We houden het eenvoudig en stoppen getallen in de array-elementen.</a:t>
            </a:r>
          </a:p>
          <a:p>
            <a:pPr marL="512762" indent="-404812">
              <a:buClr>
                <a:srgbClr val="000000"/>
              </a:buClr>
              <a:buSzPct val="45000"/>
              <a:buChar char="●"/>
            </a:pPr>
            <a:r>
              <a:rPr dirty="0"/>
              <a:t>Dat gaat als volgt:</a:t>
            </a:r>
          </a:p>
        </p:txBody>
      </p:sp>
      <p:pic>
        <p:nvPicPr>
          <p:cNvPr id="221" name="ladekast[ 0 ] = 2024;…" descr="ladekast[ 0 ] = 2024;…"/>
          <p:cNvPicPr>
            <a:picLocks/>
          </p:cNvPicPr>
          <p:nvPr/>
        </p:nvPicPr>
        <p:blipFill>
          <a:blip r:embed="rId4">
            <a:extLst/>
          </a:blip>
          <a:stretch>
            <a:fillRect/>
          </a:stretch>
        </p:blipFill>
        <p:spPr>
          <a:xfrm>
            <a:off x="379462" y="6199523"/>
            <a:ext cx="12258575" cy="3056552"/>
          </a:xfrm>
          <a:prstGeom prst="rect">
            <a:avLst/>
          </a:prstGeom>
        </p:spPr>
      </p:pic>
      <p:sp>
        <p:nvSpPr>
          <p:cNvPr id="222" name="Vb. 8"/>
          <p:cNvSpPr txBox="1"/>
          <p:nvPr/>
        </p:nvSpPr>
        <p:spPr>
          <a:xfrm>
            <a:off x="11602909" y="6494807"/>
            <a:ext cx="612388"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8</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uiExpand="1" build="p"/>
      <p:bldP spid="2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Hoe gebruiken we een array?  Opdracht 2"/>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rPr dirty="0"/>
              <a:t>Hoe gebruiken we een array?</a:t>
            </a:r>
            <a:br>
              <a:rPr dirty="0"/>
            </a:br>
            <a:r>
              <a:rPr sz="2800" spc="279" dirty="0"/>
              <a:t/>
            </a:r>
            <a:br>
              <a:rPr sz="2800" spc="279" dirty="0"/>
            </a:br>
            <a:r>
              <a:rPr sz="2800" spc="279" dirty="0"/>
              <a:t>Opdracht 2</a:t>
            </a:r>
          </a:p>
        </p:txBody>
      </p:sp>
      <p:pic>
        <p:nvPicPr>
          <p:cNvPr id="22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26" name="Open de JavaScript Testomgeving in je browser.…"/>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Open de JavaScript Testomgeving in je browser.</a:t>
            </a:r>
          </a:p>
          <a:p>
            <a:pPr marL="512762" indent="-404812">
              <a:buClr>
                <a:srgbClr val="000000"/>
              </a:buClr>
              <a:buSzPct val="45000"/>
              <a:buChar char="●"/>
            </a:pPr>
            <a:r>
              <a:rPr dirty="0"/>
              <a:t>Laad "inkomsten-1". </a:t>
            </a:r>
          </a:p>
          <a:p>
            <a:pPr marL="512762" indent="-404812">
              <a:buClr>
                <a:srgbClr val="000000"/>
              </a:buClr>
              <a:buSzPct val="45000"/>
              <a:buChar char="●"/>
            </a:pPr>
            <a:r>
              <a:rPr dirty="0"/>
              <a:t>Ken (willekeurige) bedragen toe aan het derde, vierde, zevende en tiende array-element.</a:t>
            </a:r>
          </a:p>
          <a:p>
            <a:pPr marL="512762" indent="-404812">
              <a:buClr>
                <a:srgbClr val="000000"/>
              </a:buClr>
              <a:buSzPct val="45000"/>
              <a:buChar char="●"/>
            </a:pPr>
            <a:r>
              <a:rPr dirty="0"/>
              <a:t>Negatieve bedragen mogen ook.</a:t>
            </a:r>
          </a:p>
          <a:p>
            <a:pPr marL="512762" indent="-404812">
              <a:buClr>
                <a:srgbClr val="000000"/>
              </a:buClr>
              <a:buSzPct val="45000"/>
              <a:buChar char="●"/>
            </a:pPr>
            <a:r>
              <a:rPr dirty="0"/>
              <a:t>Bewaar je code als "inkomsten-2".</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Hoe gebruiken we een array?  Oplossing opdracht 2"/>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Oplossing opdracht 2</a:t>
            </a:r>
          </a:p>
        </p:txBody>
      </p:sp>
      <p:pic>
        <p:nvPicPr>
          <p:cNvPr id="23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31"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a:p>
        </p:txBody>
      </p:sp>
      <p:pic>
        <p:nvPicPr>
          <p:cNvPr id="233" name="let mijnInkomsten = new Array(12);…" descr="let mijnInkomsten = new Array(12);…"/>
          <p:cNvPicPr>
            <a:picLocks/>
          </p:cNvPicPr>
          <p:nvPr/>
        </p:nvPicPr>
        <p:blipFill>
          <a:blip r:embed="rId3">
            <a:extLst/>
          </a:blip>
          <a:stretch>
            <a:fillRect/>
          </a:stretch>
        </p:blipFill>
        <p:spPr>
          <a:xfrm>
            <a:off x="415748" y="1972962"/>
            <a:ext cx="12186004" cy="5220376"/>
          </a:xfrm>
          <a:prstGeom prst="rect">
            <a:avLst/>
          </a:prstGeom>
        </p:spPr>
      </p:pic>
      <p:sp>
        <p:nvSpPr>
          <p:cNvPr id="234" name="Opdr. 2"/>
          <p:cNvSpPr txBox="1"/>
          <p:nvPr/>
        </p:nvSpPr>
        <p:spPr>
          <a:xfrm>
            <a:off x="11478883" y="2289749"/>
            <a:ext cx="832860"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Opdr. 2</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38" name="Bij het opslaan van een waarde in een variabele staat een array-element aan de linkerkant van het =-tek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Bij het opslaan van een waarde in een variabele staat een array-element aan de linkerkant van het </a:t>
            </a:r>
            <a:r>
              <a:rPr dirty="0">
                <a:latin typeface="Montserrat Bold"/>
                <a:ea typeface="Montserrat Bold"/>
                <a:cs typeface="Montserrat Bold"/>
                <a:sym typeface="Montserrat Bold"/>
              </a:rPr>
              <a:t>=</a:t>
            </a:r>
            <a:r>
              <a:rPr dirty="0"/>
              <a:t>-teken.</a:t>
            </a:r>
          </a:p>
          <a:p>
            <a:pPr marL="512762" indent="-404812">
              <a:buClr>
                <a:srgbClr val="000000"/>
              </a:buClr>
              <a:buSzPct val="45000"/>
              <a:buChar char="●"/>
            </a:pPr>
            <a:r>
              <a:rPr dirty="0"/>
              <a:t>Bij het ophalen verhuist het array-element naar de rechterkant van het </a:t>
            </a:r>
            <a:r>
              <a:rPr dirty="0">
                <a:latin typeface="Montserrat Bold"/>
                <a:ea typeface="Montserrat Bold"/>
                <a:cs typeface="Montserrat Bold"/>
                <a:sym typeface="Montserrat Bold"/>
              </a:rPr>
              <a:t>=</a:t>
            </a:r>
            <a:r>
              <a:rPr dirty="0"/>
              <a:t>-teken.</a:t>
            </a:r>
          </a:p>
          <a:p>
            <a:pPr marL="512762" indent="-404812">
              <a:buClr>
                <a:srgbClr val="000000"/>
              </a:buClr>
              <a:buSzPct val="45000"/>
              <a:buChar char="●"/>
            </a:pPr>
            <a:r>
              <a:rPr dirty="0"/>
              <a:t>Dat ziet er dan als volgt uit:</a:t>
            </a:r>
          </a:p>
        </p:txBody>
      </p:sp>
      <p:sp>
        <p:nvSpPr>
          <p:cNvPr id="239" name="Hoe gebruiken we een array?  De inhoud van een array-element ophal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De inhoud van een array-element ophalen</a:t>
            </a:r>
          </a:p>
        </p:txBody>
      </p:sp>
      <p:pic>
        <p:nvPicPr>
          <p:cNvPr id="24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241" name="let ladeEen  = ladekast[ 0 ];…" descr="let ladeEen  = ladekast[ 0 ];…"/>
          <p:cNvPicPr>
            <a:picLocks/>
          </p:cNvPicPr>
          <p:nvPr/>
        </p:nvPicPr>
        <p:blipFill>
          <a:blip r:embed="rId3">
            <a:extLst/>
          </a:blip>
          <a:stretch>
            <a:fillRect/>
          </a:stretch>
        </p:blipFill>
        <p:spPr>
          <a:xfrm>
            <a:off x="379462" y="5929045"/>
            <a:ext cx="12258575" cy="3056551"/>
          </a:xfrm>
          <a:prstGeom prst="rect">
            <a:avLst/>
          </a:prstGeom>
        </p:spPr>
      </p:pic>
      <p:sp>
        <p:nvSpPr>
          <p:cNvPr id="242" name="Vb. 9"/>
          <p:cNvSpPr txBox="1"/>
          <p:nvPr/>
        </p:nvSpPr>
        <p:spPr>
          <a:xfrm>
            <a:off x="11601041" y="6233042"/>
            <a:ext cx="612032"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9</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uiExpand="1" build="p"/>
      <p:bldP spid="2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46" name="Tot nu toe hebben we constante indices (0, 1 en 2) gebruikt om array-elementen te benader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Tot nu toe hebben we constante indices (0, 1 en 2) gebruikt om array-elementen te benaderen.</a:t>
            </a:r>
          </a:p>
          <a:p>
            <a:pPr marL="512762" indent="-404812">
              <a:buClr>
                <a:srgbClr val="000000"/>
              </a:buClr>
              <a:buSzPct val="45000"/>
              <a:buChar char="●"/>
            </a:pPr>
            <a:r>
              <a:rPr dirty="0"/>
              <a:t>Je maakt de toegang tot array-elementen een stuk flexibeler door gebruik te maken van variabele indices.</a:t>
            </a:r>
          </a:p>
          <a:p>
            <a:pPr marL="512762" indent="-404812">
              <a:buClr>
                <a:srgbClr val="000000"/>
              </a:buClr>
              <a:buSzPct val="45000"/>
              <a:buChar char="●"/>
            </a:pPr>
            <a:r>
              <a:rPr dirty="0"/>
              <a:t>Discussie: Waarom zou je dat willen? Geef drie redenen.</a:t>
            </a:r>
          </a:p>
        </p:txBody>
      </p:sp>
      <p:sp>
        <p:nvSpPr>
          <p:cNvPr id="247" name="Hoe gebruiken we een array?  Variabele indice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Variabele indices</a:t>
            </a:r>
          </a:p>
        </p:txBody>
      </p:sp>
      <p:pic>
        <p:nvPicPr>
          <p:cNvPr id="24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52" name="Drie ChatGPT-redenen waarom je variabele indices wilt gebruik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Drie ChatGPT-redenen waarom je variabele indices wilt gebruiken:</a:t>
            </a:r>
          </a:p>
          <a:p>
            <a:pPr marL="909052" lvl="1" indent="-401052">
              <a:buSzPct val="100000"/>
              <a:buAutoNum type="arabicPeriod"/>
            </a:pPr>
            <a:r>
              <a:rPr dirty="0"/>
              <a:t>Dynamische toegang tot array-elementen op basis van de huidige staat van je programma is handig als je:</a:t>
            </a:r>
          </a:p>
          <a:p>
            <a:pPr marL="1417052" lvl="2" indent="-401052">
              <a:buSzPct val="100000"/>
              <a:buAutoNum type="alphaLcPeriod"/>
            </a:pPr>
            <a:r>
              <a:rPr dirty="0"/>
              <a:t>Individuele array-elementen opeenvolgend wilt benaderen.</a:t>
            </a:r>
          </a:p>
          <a:p>
            <a:pPr marL="1417052" lvl="2" indent="-401052">
              <a:buSzPct val="100000"/>
              <a:buAutoNum type="alphaLcPeriod"/>
            </a:pPr>
            <a:r>
              <a:rPr dirty="0"/>
              <a:t>Specifieke array-elementen wilt selecteren op basis van gebruikersinvoer.</a:t>
            </a:r>
          </a:p>
        </p:txBody>
      </p:sp>
      <p:sp>
        <p:nvSpPr>
          <p:cNvPr id="253" name="Hoe gebruiken we een array?  Variabele indice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Variabele indices</a:t>
            </a:r>
          </a:p>
        </p:txBody>
      </p:sp>
      <p:pic>
        <p:nvPicPr>
          <p:cNvPr id="25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uiExpand="1" build="p" bldLvl="5"/>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58" name="Drie ChatGPT-argumenten waarom je variabele indices zou willen gebruik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Drie ChatGPT-argumenten waarom je variabele indices zou willen gebruiken:</a:t>
            </a:r>
          </a:p>
          <a:p>
            <a:pPr marL="909052" lvl="1" indent="-401052">
              <a:buSzPct val="100000"/>
              <a:buAutoNum type="arabicPeriod" startAt="2"/>
            </a:pPr>
            <a:r>
              <a:rPr dirty="0"/>
              <a:t>Gebruik dezelfde code om verschillende array-elementen te benaderen:</a:t>
            </a:r>
          </a:p>
          <a:p>
            <a:pPr marL="1417052" lvl="2" indent="-401052">
              <a:buSzPct val="100000"/>
              <a:buAutoNum type="alphaLcPeriod"/>
            </a:pPr>
            <a:r>
              <a:rPr dirty="0"/>
              <a:t>Je vermijdt codeduplicatie en daardoor is je code eenvoudiger te onderhouden.</a:t>
            </a:r>
          </a:p>
          <a:p>
            <a:pPr marL="1417052" lvl="2" indent="-401052">
              <a:buSzPct val="100000"/>
              <a:buAutoNum type="alphaLcPeriod"/>
            </a:pPr>
            <a:r>
              <a:rPr dirty="0"/>
              <a:t>Je hoeft je code niet aan te passen als de grootte van je array verandert.</a:t>
            </a:r>
          </a:p>
        </p:txBody>
      </p:sp>
      <p:sp>
        <p:nvSpPr>
          <p:cNvPr id="259" name="Hoe gebruiken we een array?  Variabele indice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Variabele indices</a:t>
            </a:r>
          </a:p>
        </p:txBody>
      </p:sp>
      <p:pic>
        <p:nvPicPr>
          <p:cNvPr id="26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uiExpand="1" build="p" bldLvl="5"/>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64" name="Drie ChatGPT-argumenten waarom je variabele indices zou willen gebruiken:…"/>
          <p:cNvSpPr txBox="1">
            <a:spLocks noGrp="1"/>
          </p:cNvSpPr>
          <p:nvPr>
            <p:ph type="body" idx="1"/>
          </p:nvPr>
        </p:nvSpPr>
        <p:spPr>
          <a:xfrm>
            <a:off x="648190" y="2206725"/>
            <a:ext cx="11708420" cy="7011468"/>
          </a:xfrm>
          <a:prstGeom prst="rect">
            <a:avLst/>
          </a:prstGeom>
        </p:spPr>
        <p:txBody>
          <a:bodyPr>
            <a:noAutofit/>
          </a:bodyPr>
          <a:lstStyle>
            <a:lvl1pPr marL="512762" indent="-404812">
              <a:buClr>
                <a:srgbClr val="000000"/>
              </a:buClr>
              <a:buSzPct val="45000"/>
              <a:buChar char="●"/>
            </a:lvl1pPr>
            <a:lvl2pPr marL="909052" indent="-401052">
              <a:buSzPct val="100000"/>
              <a:buAutoNum type="arabicPeriod" startAt="3"/>
            </a:lvl2pPr>
          </a:lstStyle>
          <a:p>
            <a:r>
              <a:rPr dirty="0"/>
              <a:t>Drie ChatGPT-argumenten waarom je variabele indices zou willen gebruiken:</a:t>
            </a:r>
          </a:p>
          <a:p>
            <a:pPr lvl="1"/>
            <a:r>
              <a:rPr dirty="0"/>
              <a:t>Door variabele indices in plaats van constante indices te gebruiken blijft de toegang tot de gewenste array-elementen bestaan als de grootte van je array verandert tijdens de uitvoer van je </a:t>
            </a:r>
            <a:r>
              <a:rPr dirty="0" smtClean="0"/>
              <a:t>programma.</a:t>
            </a:r>
            <a:endParaRPr lang="en-US" dirty="0" smtClean="0"/>
          </a:p>
          <a:p>
            <a:r>
              <a:rPr lang="en-US" dirty="0" err="1" smtClean="0"/>
              <a:t>Deze</a:t>
            </a:r>
            <a:r>
              <a:rPr lang="en-US" dirty="0" smtClean="0"/>
              <a:t> </a:t>
            </a:r>
            <a:r>
              <a:rPr lang="en-US" dirty="0" err="1" smtClean="0"/>
              <a:t>drie</a:t>
            </a:r>
            <a:r>
              <a:rPr lang="en-US" dirty="0" smtClean="0"/>
              <a:t> </a:t>
            </a:r>
            <a:r>
              <a:rPr lang="en-US" dirty="0" err="1" smtClean="0"/>
              <a:t>zaken</a:t>
            </a:r>
            <a:r>
              <a:rPr lang="en-US" dirty="0" smtClean="0"/>
              <a:t> </a:t>
            </a:r>
            <a:r>
              <a:rPr lang="en-US" dirty="0" err="1" smtClean="0"/>
              <a:t>komen</a:t>
            </a:r>
            <a:r>
              <a:rPr lang="en-US" dirty="0" smtClean="0"/>
              <a:t> in het </a:t>
            </a:r>
            <a:r>
              <a:rPr lang="en-US" dirty="0" err="1" smtClean="0"/>
              <a:t>verloop</a:t>
            </a:r>
            <a:r>
              <a:rPr lang="en-US" dirty="0" smtClean="0"/>
              <a:t> van de </a:t>
            </a:r>
            <a:r>
              <a:rPr lang="en-US" dirty="0" err="1" smtClean="0"/>
              <a:t>presentatie</a:t>
            </a:r>
            <a:r>
              <a:rPr lang="en-US" dirty="0" smtClean="0"/>
              <a:t> </a:t>
            </a:r>
            <a:r>
              <a:rPr lang="en-US" dirty="0" err="1" smtClean="0"/>
              <a:t>allemaal</a:t>
            </a:r>
            <a:r>
              <a:rPr lang="en-US" dirty="0" smtClean="0"/>
              <a:t> </a:t>
            </a:r>
            <a:r>
              <a:rPr lang="en-US" dirty="0" err="1" smtClean="0"/>
              <a:t>aan</a:t>
            </a:r>
            <a:r>
              <a:rPr lang="en-US" dirty="0" smtClean="0"/>
              <a:t> bod.</a:t>
            </a:r>
            <a:endParaRPr dirty="0"/>
          </a:p>
        </p:txBody>
      </p:sp>
      <p:sp>
        <p:nvSpPr>
          <p:cNvPr id="265" name="Hoe gebruiken we een array?  Variabele indice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Variabele indices</a:t>
            </a:r>
          </a:p>
        </p:txBody>
      </p:sp>
      <p:pic>
        <p:nvPicPr>
          <p:cNvPr id="26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uiExpand="1" build="p" bldLvl="5"/>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70" name="Hoe zien variabele indices er uit? Zo:"/>
          <p:cNvSpPr txBox="1">
            <a:spLocks noGrp="1"/>
          </p:cNvSpPr>
          <p:nvPr>
            <p:ph type="body" idx="1"/>
          </p:nvPr>
        </p:nvSpPr>
        <p:spPr>
          <a:xfrm>
            <a:off x="648190" y="2206725"/>
            <a:ext cx="11708420" cy="7011468"/>
          </a:xfrm>
          <a:prstGeom prst="rect">
            <a:avLst/>
          </a:prstGeom>
        </p:spPr>
        <p:txBody>
          <a:bodyPr>
            <a:noAutofit/>
          </a:bodyPr>
          <a:lstStyle>
            <a:lvl1pPr marL="512762" indent="-404812">
              <a:buClr>
                <a:srgbClr val="000000"/>
              </a:buClr>
              <a:buSzPct val="45000"/>
              <a:buChar char="●"/>
            </a:lvl1pPr>
          </a:lstStyle>
          <a:p>
            <a:r>
              <a:t>Hoe zien variabele indices er uit? Zo:</a:t>
            </a:r>
          </a:p>
        </p:txBody>
      </p:sp>
      <p:sp>
        <p:nvSpPr>
          <p:cNvPr id="271" name="Hoe gebruiken we een array?  Variabele indice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Variabele indices</a:t>
            </a:r>
          </a:p>
        </p:txBody>
      </p:sp>
      <p:pic>
        <p:nvPicPr>
          <p:cNvPr id="272"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273" name="let index = 0;…" descr="let index = 0;…"/>
          <p:cNvPicPr>
            <a:picLocks/>
          </p:cNvPicPr>
          <p:nvPr/>
        </p:nvPicPr>
        <p:blipFill>
          <a:blip r:embed="rId3">
            <a:extLst/>
          </a:blip>
          <a:stretch>
            <a:fillRect/>
          </a:stretch>
        </p:blipFill>
        <p:spPr>
          <a:xfrm>
            <a:off x="379462" y="2716094"/>
            <a:ext cx="12258575" cy="4857219"/>
          </a:xfrm>
          <a:prstGeom prst="rect">
            <a:avLst/>
          </a:prstGeom>
        </p:spPr>
      </p:pic>
      <p:sp>
        <p:nvSpPr>
          <p:cNvPr id="274" name="Vb. 10"/>
          <p:cNvSpPr txBox="1"/>
          <p:nvPr/>
        </p:nvSpPr>
        <p:spPr>
          <a:xfrm>
            <a:off x="11552257" y="2995290"/>
            <a:ext cx="700221"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10</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Hoe gebruiken we een array?  Opdracht 3"/>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Opdracht 3</a:t>
            </a:r>
          </a:p>
        </p:txBody>
      </p:sp>
      <p:pic>
        <p:nvPicPr>
          <p:cNvPr id="27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78" name="Open de JavaScript Testomgeving in je browser.…"/>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Open de JavaScript Testomgeving in je browser.</a:t>
            </a:r>
          </a:p>
          <a:p>
            <a:pPr marL="512762" indent="-404812">
              <a:buClr>
                <a:srgbClr val="000000"/>
              </a:buClr>
              <a:buSzPct val="45000"/>
              <a:buChar char="●"/>
            </a:pPr>
            <a:r>
              <a:rPr dirty="0"/>
              <a:t>Laad "inkomsten-2". </a:t>
            </a:r>
          </a:p>
          <a:p>
            <a:pPr marL="512762" indent="-404812">
              <a:buClr>
                <a:srgbClr val="000000"/>
              </a:buClr>
              <a:buSzPct val="45000"/>
              <a:buChar char="●"/>
            </a:pPr>
            <a:r>
              <a:rPr dirty="0"/>
              <a:t>Ken willekeurige (negatieve) bedragen toe aan alle array-elementen die nog niet gedefinieerd zijn.</a:t>
            </a:r>
          </a:p>
          <a:p>
            <a:pPr marL="512762" indent="-404812">
              <a:buClr>
                <a:srgbClr val="000000"/>
              </a:buClr>
              <a:buSzPct val="45000"/>
              <a:buChar char="●"/>
            </a:pPr>
            <a:r>
              <a:rPr dirty="0"/>
              <a:t>Maak gebruik van variabele indices.</a:t>
            </a:r>
          </a:p>
          <a:p>
            <a:pPr marL="512762" indent="-404812">
              <a:buClr>
                <a:srgbClr val="000000"/>
              </a:buClr>
              <a:buSzPct val="45000"/>
              <a:buChar char="●"/>
            </a:pPr>
            <a:r>
              <a:rPr dirty="0"/>
              <a:t>Voer je code uit om op fouten te controleren.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uiExpand="1" build="p" bldLvl="5"/>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4" name="Body"/>
          <p:cNvSpPr txBox="1">
            <a:spLocks noGrp="1"/>
          </p:cNvSpPr>
          <p:nvPr>
            <p:ph type="body" idx="1"/>
          </p:nvPr>
        </p:nvSpPr>
        <p:spPr>
          <a:xfrm>
            <a:off x="648190" y="2215521"/>
            <a:ext cx="11708420" cy="7538079"/>
          </a:xfrm>
          <a:prstGeom prst="rect">
            <a:avLst/>
          </a:prstGeom>
        </p:spPr>
        <p:txBody>
          <a:bodyPr>
            <a:noAutofit/>
          </a:bodyPr>
          <a:lstStyle/>
          <a:p>
            <a:pPr marL="512762" indent="-404812" algn="l">
              <a:lnSpc>
                <a:spcPct val="150000"/>
              </a:lnSpc>
              <a:buClr>
                <a:srgbClr val="000000"/>
              </a:buClr>
              <a:buSzPct val="45000"/>
              <a:buChar char="●"/>
            </a:pPr>
            <a:r>
              <a:rPr lang="nl-NL" sz="3000" dirty="0" smtClean="0"/>
              <a:t>Beter begrip van arrays in JavaScript.</a:t>
            </a:r>
          </a:p>
          <a:p>
            <a:pPr marL="512762" indent="-404812" algn="l">
              <a:lnSpc>
                <a:spcPct val="150000"/>
              </a:lnSpc>
              <a:buClr>
                <a:srgbClr val="000000"/>
              </a:buClr>
              <a:buSzPct val="45000"/>
              <a:buChar char="●"/>
            </a:pPr>
            <a:r>
              <a:rPr lang="nl-NL" sz="3000" dirty="0" smtClean="0"/>
              <a:t>Wat programmeer-“tips &amp; tricks”.</a:t>
            </a:r>
          </a:p>
          <a:p>
            <a:pPr marL="512762" indent="-404812" algn="l">
              <a:lnSpc>
                <a:spcPct val="150000"/>
              </a:lnSpc>
              <a:buClr>
                <a:srgbClr val="000000"/>
              </a:buClr>
              <a:buSzPct val="45000"/>
              <a:buChar char="●"/>
            </a:pPr>
            <a:r>
              <a:rPr lang="nl-NL" sz="3000" dirty="0" smtClean="0"/>
              <a:t>Gebruik van de JavaScript-debugger.</a:t>
            </a:r>
            <a:endParaRPr lang="nl-NL" sz="3000" dirty="0"/>
          </a:p>
        </p:txBody>
      </p:sp>
      <p:sp>
        <p:nvSpPr>
          <p:cNvPr id="45" name="Wat is een array?"/>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rPr lang="en-US" dirty="0" err="1"/>
              <a:t>Eerst</a:t>
            </a:r>
            <a:r>
              <a:rPr lang="en-US" dirty="0"/>
              <a:t> even </a:t>
            </a:r>
            <a:r>
              <a:rPr lang="en-US" dirty="0" err="1"/>
              <a:t>dit</a:t>
            </a:r>
            <a:r>
              <a:rPr lang="en-US" dirty="0"/>
              <a:t>... </a:t>
            </a:r>
            <a:r>
              <a:rPr sz="2800" spc="279" dirty="0" smtClean="0"/>
              <a:t/>
            </a:r>
            <a:br>
              <a:rPr sz="2800" spc="279" dirty="0" smtClean="0"/>
            </a:br>
            <a:r>
              <a:rPr lang="en-US" sz="2800" spc="279" dirty="0" smtClean="0"/>
              <a:t/>
            </a:r>
            <a:br>
              <a:rPr lang="en-US" sz="2800" spc="279" dirty="0" smtClean="0"/>
            </a:br>
            <a:r>
              <a:rPr lang="nl-NL" sz="2800" dirty="0" smtClean="0"/>
              <a:t>Wat levert het volgen van deze presentatie op? </a:t>
            </a:r>
            <a:endParaRPr sz="2800" spc="279" dirty="0"/>
          </a:p>
        </p:txBody>
      </p:sp>
      <p:pic>
        <p:nvPicPr>
          <p:cNvPr id="46" name="image.png" descr="image.png">
            <a:hlinkClick r:id="rId3" action="ppaction://hlinksldjump"/>
          </p:cNvPr>
          <p:cNvPicPr>
            <a:picLocks noChangeAspect="1"/>
          </p:cNvPicPr>
          <p:nvPr/>
        </p:nvPicPr>
        <p:blipFill>
          <a:blip r:embed="rId2">
            <a:extLst/>
          </a:blip>
          <a:stretch>
            <a:fillRect/>
          </a:stretch>
        </p:blipFill>
        <p:spPr>
          <a:xfrm>
            <a:off x="11500095" y="370882"/>
            <a:ext cx="868809" cy="868809"/>
          </a:xfrm>
          <a:prstGeom prst="rect">
            <a:avLst/>
          </a:prstGeom>
          <a:ln w="38100">
            <a:solidFill>
              <a:srgbClr val="FFFF00"/>
            </a:solidFill>
            <a:miter lim="400000"/>
          </a:ln>
        </p:spPr>
      </p:pic>
    </p:spTree>
    <p:extLst>
      <p:ext uri="{BB962C8B-B14F-4D97-AF65-F5344CB8AC3E}">
        <p14:creationId xmlns:p14="http://schemas.microsoft.com/office/powerpoint/2010/main" val="12628831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Hoe gebruiken we een array?  Opdracht 3"/>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Opdracht 3</a:t>
            </a:r>
          </a:p>
        </p:txBody>
      </p:sp>
      <p:pic>
        <p:nvPicPr>
          <p:cNvPr id="282"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83" name="Voeg onderstaande regel toe aan het einde van je code om de inhoud van het mijnInkomsten-array te ton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Voeg onderstaande regel toe aan het einde van je code om de inhoud van het mijnInkomsten-array te tonen.</a:t>
            </a:r>
            <a:br>
              <a:rPr dirty="0"/>
            </a:br>
            <a:endParaRPr dirty="0"/>
          </a:p>
          <a:p>
            <a:pPr marL="512762" indent="-404812">
              <a:buClr>
                <a:srgbClr val="000000"/>
              </a:buClr>
              <a:buSzPct val="45000"/>
              <a:buChar char="●"/>
            </a:pPr>
            <a:r>
              <a:rPr dirty="0"/>
              <a:t>Bewaar je code als "inkomsten-3".</a:t>
            </a:r>
          </a:p>
        </p:txBody>
      </p:sp>
      <p:pic>
        <p:nvPicPr>
          <p:cNvPr id="285" name="printnl(mijnInkomsten);" descr="printnl(mijnInkomsten);"/>
          <p:cNvPicPr>
            <a:picLocks/>
          </p:cNvPicPr>
          <p:nvPr/>
        </p:nvPicPr>
        <p:blipFill>
          <a:blip r:embed="rId3">
            <a:extLst/>
          </a:blip>
          <a:stretch>
            <a:fillRect/>
          </a:stretch>
        </p:blipFill>
        <p:spPr>
          <a:xfrm>
            <a:off x="426676" y="3741274"/>
            <a:ext cx="12164147" cy="892728"/>
          </a:xfrm>
          <a:prstGeom prst="rect">
            <a:avLst/>
          </a:prstGeom>
        </p:spPr>
      </p:pic>
      <p:sp>
        <p:nvSpPr>
          <p:cNvPr id="286" name="Vb. 11"/>
          <p:cNvSpPr txBox="1"/>
          <p:nvPr/>
        </p:nvSpPr>
        <p:spPr>
          <a:xfrm>
            <a:off x="11552257" y="4039137"/>
            <a:ext cx="639413"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11</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uiExpand="1" build="p"/>
      <p:bldP spid="28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Hoe gebruiken we een array?  Oplossing opdracht 3"/>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Oplossing opdracht 3</a:t>
            </a:r>
          </a:p>
        </p:txBody>
      </p:sp>
      <p:pic>
        <p:nvPicPr>
          <p:cNvPr id="28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90"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dirty="0"/>
          </a:p>
        </p:txBody>
      </p:sp>
      <p:pic>
        <p:nvPicPr>
          <p:cNvPr id="9" name="let mijnInkomsten = new Array(12);…" descr="let mijnInkomsten = new Array(12);…"/>
          <p:cNvPicPr>
            <a:picLocks/>
          </p:cNvPicPr>
          <p:nvPr/>
        </p:nvPicPr>
        <p:blipFill>
          <a:blip r:embed="rId3">
            <a:extLst/>
          </a:blip>
          <a:stretch>
            <a:fillRect/>
          </a:stretch>
        </p:blipFill>
        <p:spPr>
          <a:xfrm>
            <a:off x="415748" y="1972962"/>
            <a:ext cx="12186004" cy="6379128"/>
          </a:xfrm>
          <a:prstGeom prst="rect">
            <a:avLst/>
          </a:prstGeom>
        </p:spPr>
      </p:pic>
      <p:sp>
        <p:nvSpPr>
          <p:cNvPr id="10" name="Omdat de dia niet genoeg ruimte heeft, staan er op één regel twee statements."/>
          <p:cNvSpPr txBox="1"/>
          <p:nvPr/>
        </p:nvSpPr>
        <p:spPr>
          <a:xfrm>
            <a:off x="7568486" y="7456078"/>
            <a:ext cx="4782031" cy="626027"/>
          </a:xfrm>
          <a:prstGeom prst="rect">
            <a:avLst/>
          </a:prstGeom>
          <a:solidFill>
            <a:srgbClr val="FFFF00">
              <a:alpha val="25261"/>
            </a:srgbClr>
          </a:solidFill>
          <a:ln w="25400">
            <a:solidFill>
              <a:srgbClr val="FFFF00"/>
            </a:solidFill>
            <a:miter lim="400000"/>
          </a:ln>
          <a:extLst>
            <a:ext uri="{C572A759-6A51-4108-AA02-DFA0A04FC94B}">
              <ma14:wrappingTextBoxFlag xmlns:ma14="http://schemas.microsoft.com/office/mac/drawingml/2011/main" val="1"/>
            </a:ext>
          </a:extLst>
        </p:spPr>
        <p:txBody>
          <a:bodyPr lIns="59013" tIns="59013" rIns="59013" bIns="59013">
            <a:spAutoFit/>
          </a:bodyPr>
          <a:lstStyle/>
          <a:p>
            <a:pPr algn="r">
              <a:lnSpc>
                <a:spcPct val="100000"/>
              </a:lnSpc>
              <a:spcBef>
                <a:spcPts val="1800"/>
              </a:spcBef>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1600" spc="80">
                <a:solidFill>
                  <a:srgbClr val="F7DF1E"/>
                </a:solidFill>
              </a:defRPr>
            </a:pPr>
            <a:r>
              <a:t>Omdat de dia niet genoeg ruimte heeft,</a:t>
            </a:r>
            <a:br/>
            <a:r>
              <a:t>staan er op één regel twee statements.</a:t>
            </a:r>
          </a:p>
        </p:txBody>
      </p:sp>
      <p:sp>
        <p:nvSpPr>
          <p:cNvPr id="11" name="Opdr. 3"/>
          <p:cNvSpPr txBox="1"/>
          <p:nvPr/>
        </p:nvSpPr>
        <p:spPr>
          <a:xfrm>
            <a:off x="11478195" y="2202765"/>
            <a:ext cx="834105"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Opdr. 3</a:t>
            </a: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Hoe gebruiken we een array?  Opdracht 4"/>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Opdracht 4</a:t>
            </a:r>
          </a:p>
        </p:txBody>
      </p:sp>
      <p:pic>
        <p:nvPicPr>
          <p:cNvPr id="29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298" name="Open de JavaScript Testomgeving in je browser.…"/>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Open de JavaScript Testomgeving in je browser.</a:t>
            </a:r>
          </a:p>
          <a:p>
            <a:pPr marL="512762" indent="-404812">
              <a:buClr>
                <a:srgbClr val="000000"/>
              </a:buClr>
              <a:buSzPct val="45000"/>
              <a:buChar char="●"/>
            </a:pPr>
            <a:r>
              <a:rPr dirty="0"/>
              <a:t>Laad "inkomsten-3". </a:t>
            </a:r>
          </a:p>
          <a:p>
            <a:pPr marL="512762" indent="-404812">
              <a:buClr>
                <a:srgbClr val="000000"/>
              </a:buClr>
              <a:buSzPct val="45000"/>
              <a:buChar char="●"/>
            </a:pPr>
            <a:r>
              <a:rPr dirty="0"/>
              <a:t>Vervang alle constante indices door de variabele indices.</a:t>
            </a:r>
          </a:p>
          <a:p>
            <a:pPr marL="512762" indent="-404812">
              <a:buClr>
                <a:srgbClr val="000000"/>
              </a:buClr>
              <a:buSzPct val="45000"/>
              <a:buChar char="●"/>
            </a:pPr>
            <a:r>
              <a:rPr dirty="0"/>
              <a:t>Voer je code uit om op fouten te controleren. </a:t>
            </a:r>
          </a:p>
          <a:p>
            <a:pPr marL="512762" indent="-404812">
              <a:buClr>
                <a:srgbClr val="000000"/>
              </a:buClr>
              <a:buSzPct val="45000"/>
              <a:buChar char="●"/>
            </a:pPr>
            <a:r>
              <a:rPr dirty="0"/>
              <a:t>Bewaar je code als "inkomsten-4".</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Hoe gebruiken we een array?  Oplossing opdracht 4"/>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Oplossing opdracht 4</a:t>
            </a:r>
          </a:p>
        </p:txBody>
      </p:sp>
      <p:pic>
        <p:nvPicPr>
          <p:cNvPr id="302"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03"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dirty="0"/>
          </a:p>
        </p:txBody>
      </p:sp>
      <p:pic>
        <p:nvPicPr>
          <p:cNvPr id="9" name="let mijnInkomsten = new Array(12);…" descr="let mijnInkomsten = new Array(12);…"/>
          <p:cNvPicPr>
            <a:picLocks/>
          </p:cNvPicPr>
          <p:nvPr/>
        </p:nvPicPr>
        <p:blipFill>
          <a:blip r:embed="rId3">
            <a:extLst/>
          </a:blip>
          <a:stretch>
            <a:fillRect/>
          </a:stretch>
        </p:blipFill>
        <p:spPr>
          <a:xfrm>
            <a:off x="415748" y="1972962"/>
            <a:ext cx="12186004" cy="6379128"/>
          </a:xfrm>
          <a:prstGeom prst="rect">
            <a:avLst/>
          </a:prstGeom>
        </p:spPr>
      </p:pic>
      <p:sp>
        <p:nvSpPr>
          <p:cNvPr id="10" name="Opdr. 4"/>
          <p:cNvSpPr txBox="1"/>
          <p:nvPr/>
        </p:nvSpPr>
        <p:spPr>
          <a:xfrm>
            <a:off x="11477604" y="2231760"/>
            <a:ext cx="835172"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Opdr. 4</a:t>
            </a:r>
          </a:p>
        </p:txBody>
      </p:sp>
      <p:sp>
        <p:nvSpPr>
          <p:cNvPr id="11" name="Omdat de dia niet genoeg ruimte heeft, staan er op één regel twee statements."/>
          <p:cNvSpPr txBox="1"/>
          <p:nvPr/>
        </p:nvSpPr>
        <p:spPr>
          <a:xfrm>
            <a:off x="7568486" y="7456078"/>
            <a:ext cx="4782031" cy="626027"/>
          </a:xfrm>
          <a:prstGeom prst="rect">
            <a:avLst/>
          </a:prstGeom>
          <a:solidFill>
            <a:srgbClr val="FFFF00">
              <a:alpha val="25261"/>
            </a:srgbClr>
          </a:solidFill>
          <a:ln w="25400">
            <a:solidFill>
              <a:srgbClr val="FFFF00"/>
            </a:solidFill>
            <a:miter lim="400000"/>
          </a:ln>
          <a:extLst>
            <a:ext uri="{C572A759-6A51-4108-AA02-DFA0A04FC94B}">
              <ma14:wrappingTextBoxFlag xmlns:ma14="http://schemas.microsoft.com/office/mac/drawingml/2011/main" val="1"/>
            </a:ext>
          </a:extLst>
        </p:spPr>
        <p:txBody>
          <a:bodyPr lIns="59013" tIns="59013" rIns="59013" bIns="59013">
            <a:spAutoFit/>
          </a:bodyPr>
          <a:lstStyle/>
          <a:p>
            <a:pPr algn="r">
              <a:lnSpc>
                <a:spcPct val="100000"/>
              </a:lnSpc>
              <a:spcBef>
                <a:spcPts val="1800"/>
              </a:spcBef>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1600" spc="80">
                <a:solidFill>
                  <a:srgbClr val="F7DF1E"/>
                </a:solidFill>
              </a:defRPr>
            </a:pPr>
            <a:r>
              <a:t>Omdat de dia niet genoeg ruimte heeft,</a:t>
            </a:r>
            <a:br/>
            <a:r>
              <a:t>staan er op één regel twee statements.</a:t>
            </a: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Hoe gebruiken we een array?  Ophalen, bewerken en opslaan herhal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Ophalen, bewerken en opslaan herhalen</a:t>
            </a:r>
          </a:p>
        </p:txBody>
      </p:sp>
      <p:pic>
        <p:nvPicPr>
          <p:cNvPr id="31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11" name="Je moet de getallen in de array-elementen van het ladekast-array door twee delen en het resultaat van de deling in het betreffende array-element opslaa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Je moet de getallen in de array-elementen van het ladekast-array door twee delen en het resultaat van de deling in het betreffende array-element opslaan.</a:t>
            </a:r>
          </a:p>
          <a:p>
            <a:pPr marL="512762" indent="-404812">
              <a:buClr>
                <a:srgbClr val="000000"/>
              </a:buClr>
              <a:buSzPct val="45000"/>
              <a:buChar char="●"/>
            </a:pPr>
            <a:r>
              <a:rPr dirty="0"/>
              <a:t>Het ladekast-array ziet er nog steeds hetzelfde uit en de inhoud van de array-elementen is ook ongewijzigd:</a:t>
            </a:r>
          </a:p>
        </p:txBody>
      </p:sp>
      <p:pic>
        <p:nvPicPr>
          <p:cNvPr id="313" name="let ladekast = new Array(3);…" descr="let ladekast = new Array(3);…"/>
          <p:cNvPicPr>
            <a:picLocks/>
          </p:cNvPicPr>
          <p:nvPr/>
        </p:nvPicPr>
        <p:blipFill>
          <a:blip r:embed="rId3">
            <a:extLst/>
          </a:blip>
          <a:stretch>
            <a:fillRect/>
          </a:stretch>
        </p:blipFill>
        <p:spPr>
          <a:xfrm>
            <a:off x="379462" y="5699548"/>
            <a:ext cx="12258575" cy="2515596"/>
          </a:xfrm>
          <a:prstGeom prst="rect">
            <a:avLst/>
          </a:prstGeom>
        </p:spPr>
      </p:pic>
      <p:sp>
        <p:nvSpPr>
          <p:cNvPr id="314" name="Vb. 12"/>
          <p:cNvSpPr txBox="1"/>
          <p:nvPr/>
        </p:nvSpPr>
        <p:spPr>
          <a:xfrm>
            <a:off x="11585894" y="6001119"/>
            <a:ext cx="676574"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12</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uiExpand="1" build="p"/>
      <p:bldP spid="3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Hoe gebruiken we een array?  Ophalen, bewerken en opslaan herhal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Ophalen, bewerken en opslaan herhalen</a:t>
            </a:r>
          </a:p>
        </p:txBody>
      </p:sp>
      <p:pic>
        <p:nvPicPr>
          <p:cNvPr id="31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18" name="Dat kan als volgt, waarbij &quot;index&quot; is afgekort tot &quot;i&quot;:…"/>
          <p:cNvSpPr txBox="1">
            <a:spLocks noGrp="1"/>
          </p:cNvSpPr>
          <p:nvPr>
            <p:ph type="body" idx="1"/>
          </p:nvPr>
        </p:nvSpPr>
        <p:spPr>
          <a:xfrm>
            <a:off x="648190" y="2217654"/>
            <a:ext cx="11708420" cy="7322860"/>
          </a:xfrm>
          <a:prstGeom prst="rect">
            <a:avLst/>
          </a:prstGeom>
        </p:spPr>
        <p:txBody>
          <a:bodyPr>
            <a:noAutofit/>
          </a:bodyPr>
          <a:lstStyle/>
          <a:p>
            <a:pPr marL="512762" indent="-404812">
              <a:buClr>
                <a:srgbClr val="000000"/>
              </a:buClr>
              <a:buSzPct val="45000"/>
              <a:buChar char="●"/>
            </a:pPr>
            <a:r>
              <a:rPr dirty="0"/>
              <a:t>Dat kan als volgt, waarbij "index" is afgekort tot "i":</a:t>
            </a:r>
            <a:br>
              <a:rPr dirty="0"/>
            </a:br>
            <a:r>
              <a:rPr sz="2200" spc="110" dirty="0"/>
              <a:t/>
            </a:r>
            <a:br>
              <a:rPr sz="2200" spc="110" dirty="0"/>
            </a:br>
            <a:r>
              <a:rPr sz="2200" spc="110" dirty="0"/>
              <a:t/>
            </a:r>
            <a:br>
              <a:rPr sz="2200" spc="110" dirty="0"/>
            </a:br>
            <a:r>
              <a:rPr sz="2200" spc="110" dirty="0"/>
              <a:t/>
            </a:r>
            <a:br>
              <a:rPr sz="2200" spc="110" dirty="0"/>
            </a:br>
            <a:r>
              <a:rPr sz="2200" spc="110" dirty="0"/>
              <a:t/>
            </a:r>
            <a:br>
              <a:rPr sz="2200" spc="110" dirty="0"/>
            </a:br>
            <a:r>
              <a:rPr sz="2200" spc="110" dirty="0"/>
              <a:t/>
            </a:r>
            <a:br>
              <a:rPr sz="2200" spc="110" dirty="0"/>
            </a:br>
            <a:r>
              <a:rPr sz="2200" spc="110" dirty="0"/>
              <a:t/>
            </a:r>
            <a:br>
              <a:rPr sz="2200" spc="110" dirty="0"/>
            </a:br>
            <a:endParaRPr sz="2200" spc="110" dirty="0"/>
          </a:p>
          <a:p>
            <a:pPr marL="512762" indent="-404812">
              <a:buClr>
                <a:srgbClr val="000000"/>
              </a:buClr>
              <a:buSzPct val="45000"/>
              <a:buChar char="●"/>
            </a:pPr>
            <a:r>
              <a:rPr dirty="0"/>
              <a:t>Je komt in de problemen als </a:t>
            </a:r>
            <a:r>
              <a:rPr lang="en-US" dirty="0" smtClean="0"/>
              <a:t>je veel array-elementen hebt of als </a:t>
            </a:r>
            <a:r>
              <a:rPr dirty="0" smtClean="0"/>
              <a:t>de </a:t>
            </a:r>
            <a:r>
              <a:rPr dirty="0"/>
              <a:t>grootte van het ladekast-array verandert.</a:t>
            </a:r>
          </a:p>
          <a:p>
            <a:pPr marL="512762" indent="-404812">
              <a:buClr>
                <a:srgbClr val="000000"/>
              </a:buClr>
              <a:buSzPct val="45000"/>
              <a:buChar char="●"/>
            </a:pPr>
            <a:r>
              <a:rPr dirty="0"/>
              <a:t>Welke problemen zijn dat?</a:t>
            </a:r>
          </a:p>
          <a:p>
            <a:pPr marL="512762" indent="-404812">
              <a:buClr>
                <a:srgbClr val="000000"/>
              </a:buClr>
              <a:buSzPct val="45000"/>
              <a:buChar char="●"/>
            </a:pPr>
            <a:r>
              <a:rPr dirty="0"/>
              <a:t>Wat gebeurt er als je het array kleiner maakt en de indices niet verandert? En bij het groter maken?</a:t>
            </a:r>
          </a:p>
        </p:txBody>
      </p:sp>
      <p:pic>
        <p:nvPicPr>
          <p:cNvPr id="320" name="let i = 0;…" descr="let i = 0;…"/>
          <p:cNvPicPr>
            <a:picLocks/>
          </p:cNvPicPr>
          <p:nvPr/>
        </p:nvPicPr>
        <p:blipFill>
          <a:blip r:embed="rId3">
            <a:extLst/>
          </a:blip>
          <a:stretch>
            <a:fillRect/>
          </a:stretch>
        </p:blipFill>
        <p:spPr>
          <a:xfrm>
            <a:off x="379462" y="2614489"/>
            <a:ext cx="12258575" cy="3293028"/>
          </a:xfrm>
          <a:prstGeom prst="rect">
            <a:avLst/>
          </a:prstGeom>
        </p:spPr>
      </p:pic>
      <p:sp>
        <p:nvSpPr>
          <p:cNvPr id="321" name="Vb. 13"/>
          <p:cNvSpPr txBox="1"/>
          <p:nvPr/>
        </p:nvSpPr>
        <p:spPr>
          <a:xfrm>
            <a:off x="11565337" y="2966330"/>
            <a:ext cx="677819"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13</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uiExpand="1" build="p"/>
      <p:bldP spid="3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Hoe gebruiken we een array?  Iets over de for-loop"/>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Iets over de for-loop</a:t>
            </a:r>
          </a:p>
        </p:txBody>
      </p:sp>
      <p:pic>
        <p:nvPicPr>
          <p:cNvPr id="32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25" name="Met behulp van de array-property &quot;length&quot; en de JavaScript &quot;for-loop&quot; los je de problemen als gevolg van wisselende array-afmetingen op. We gaan herhalen!…"/>
          <p:cNvSpPr txBox="1">
            <a:spLocks noGrp="1"/>
          </p:cNvSpPr>
          <p:nvPr>
            <p:ph type="body" idx="1"/>
          </p:nvPr>
        </p:nvSpPr>
        <p:spPr>
          <a:xfrm>
            <a:off x="648190" y="2217654"/>
            <a:ext cx="11708420" cy="7011468"/>
          </a:xfrm>
          <a:prstGeom prst="rect">
            <a:avLst/>
          </a:prstGeom>
        </p:spPr>
        <p:txBody>
          <a:bodyPr>
            <a:noAutofit/>
          </a:bodyPr>
          <a:lstStyle/>
          <a:p>
            <a:pPr marL="512762" indent="-404812">
              <a:buClr>
                <a:srgbClr val="000000"/>
              </a:buClr>
              <a:buSzPct val="45000"/>
              <a:buChar char="●"/>
            </a:pPr>
            <a:r>
              <a:rPr dirty="0"/>
              <a:t>Met behulp van de array-property "length" en de JavaScript "for-loop" los je de problemen als gevolg van </a:t>
            </a:r>
            <a:r>
              <a:rPr lang="en-US" dirty="0" smtClean="0"/>
              <a:t>veel array-elementen en </a:t>
            </a:r>
            <a:r>
              <a:rPr dirty="0" smtClean="0"/>
              <a:t>wisselende </a:t>
            </a:r>
            <a:r>
              <a:rPr lang="en-US" dirty="0" smtClean="0"/>
              <a:t>array-grootten </a:t>
            </a:r>
            <a:r>
              <a:rPr dirty="0" smtClean="0"/>
              <a:t>op</a:t>
            </a:r>
            <a:r>
              <a:rPr dirty="0"/>
              <a:t>. We gaan herhalen!</a:t>
            </a:r>
          </a:p>
          <a:p>
            <a:pPr marL="512762" indent="-404812">
              <a:buClr>
                <a:srgbClr val="000000"/>
              </a:buClr>
              <a:buSzPct val="45000"/>
              <a:buChar char="●"/>
            </a:pPr>
            <a:r>
              <a:rPr dirty="0"/>
              <a:t>Tussen twee haakjes... "loop" is het Engelse woord voor "lus". Het zal wel duidelijk zijn wat "length" is.</a:t>
            </a:r>
          </a:p>
          <a:p>
            <a:pPr marL="512762" indent="-404812">
              <a:buClr>
                <a:srgbClr val="000000"/>
              </a:buClr>
              <a:buSzPct val="45000"/>
              <a:buChar char="●"/>
            </a:pPr>
            <a:r>
              <a:rPr dirty="0"/>
              <a:t>De code ziet er als volgt uit:</a:t>
            </a:r>
            <a:br>
              <a:rPr dirty="0"/>
            </a:br>
            <a:r>
              <a:rPr sz="2200" spc="110" dirty="0"/>
              <a:t/>
            </a:r>
            <a:br>
              <a:rPr sz="2200" spc="110" dirty="0"/>
            </a:br>
            <a:r>
              <a:rPr sz="2200" spc="110" dirty="0"/>
              <a:t/>
            </a:r>
            <a:br>
              <a:rPr sz="2200" spc="110" dirty="0"/>
            </a:br>
            <a:r>
              <a:rPr sz="2200" spc="110" dirty="0"/>
              <a:t/>
            </a:r>
            <a:br>
              <a:rPr sz="2200" spc="110" dirty="0"/>
            </a:br>
            <a:endParaRPr sz="2200" spc="110" dirty="0"/>
          </a:p>
          <a:p>
            <a:pPr marL="512762" indent="-404812">
              <a:buClr>
                <a:srgbClr val="000000"/>
              </a:buClr>
              <a:buSzPct val="45000"/>
              <a:buChar char="●"/>
            </a:pPr>
            <a:r>
              <a:rPr dirty="0"/>
              <a:t>Meer over de "for-loop" op de volgende dia's.</a:t>
            </a:r>
          </a:p>
        </p:txBody>
      </p:sp>
      <p:pic>
        <p:nvPicPr>
          <p:cNvPr id="327" name="for ( let i = 0; i &lt; ladekast.length; i++ ) {…" descr="for ( let i = 0; i &lt; ladekast.length; i++ ) {…"/>
          <p:cNvPicPr>
            <a:picLocks/>
          </p:cNvPicPr>
          <p:nvPr/>
        </p:nvPicPr>
        <p:blipFill>
          <a:blip r:embed="rId3">
            <a:extLst/>
          </a:blip>
          <a:stretch>
            <a:fillRect/>
          </a:stretch>
        </p:blipFill>
        <p:spPr>
          <a:xfrm>
            <a:off x="379462" y="6304155"/>
            <a:ext cx="12130896" cy="2264328"/>
          </a:xfrm>
          <a:prstGeom prst="rect">
            <a:avLst/>
          </a:prstGeom>
        </p:spPr>
      </p:pic>
      <p:sp>
        <p:nvSpPr>
          <p:cNvPr id="328" name="Vb. 14"/>
          <p:cNvSpPr txBox="1"/>
          <p:nvPr/>
        </p:nvSpPr>
        <p:spPr>
          <a:xfrm>
            <a:off x="11564059" y="6725989"/>
            <a:ext cx="678885"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14</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uiExpand="1" build="p"/>
      <p:bldP spid="3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Hoe gebruiken we een array?  Iets over de for-loop"/>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Iets over de for-loop</a:t>
            </a:r>
          </a:p>
        </p:txBody>
      </p:sp>
      <p:pic>
        <p:nvPicPr>
          <p:cNvPr id="33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32" name="Anatomie van een for-loop..."/>
          <p:cNvSpPr txBox="1">
            <a:spLocks noGrp="1"/>
          </p:cNvSpPr>
          <p:nvPr>
            <p:ph type="body" idx="1"/>
          </p:nvPr>
        </p:nvSpPr>
        <p:spPr>
          <a:xfrm>
            <a:off x="648190" y="2217654"/>
            <a:ext cx="11708420" cy="7011468"/>
          </a:xfrm>
          <a:prstGeom prst="rect">
            <a:avLst/>
          </a:prstGeom>
        </p:spPr>
        <p:txBody>
          <a:bodyPr>
            <a:noAutofit/>
          </a:bodyPr>
          <a:lstStyle>
            <a:lvl1pPr marL="512762" indent="-404812">
              <a:buClr>
                <a:srgbClr val="000000"/>
              </a:buClr>
              <a:buSzPct val="45000"/>
              <a:buChar char="●"/>
            </a:lvl1pPr>
          </a:lstStyle>
          <a:p>
            <a:r>
              <a:t>Anatomie van een for-loop... </a:t>
            </a:r>
          </a:p>
        </p:txBody>
      </p:sp>
      <p:pic>
        <p:nvPicPr>
          <p:cNvPr id="334" name="for         - Het Javascript taalelement.…" descr="for         - Het Javascript taalelement.…"/>
          <p:cNvPicPr>
            <a:picLocks/>
          </p:cNvPicPr>
          <p:nvPr/>
        </p:nvPicPr>
        <p:blipFill>
          <a:blip r:embed="rId3">
            <a:extLst/>
          </a:blip>
          <a:stretch>
            <a:fillRect/>
          </a:stretch>
        </p:blipFill>
        <p:spPr>
          <a:xfrm>
            <a:off x="301726" y="5431802"/>
            <a:ext cx="12414048" cy="4014955"/>
          </a:xfrm>
          <a:prstGeom prst="rect">
            <a:avLst/>
          </a:prstGeom>
        </p:spPr>
      </p:pic>
      <p:pic>
        <p:nvPicPr>
          <p:cNvPr id="335" name="// De loop begint hier.…" descr="// De loop begint hier.…"/>
          <p:cNvPicPr>
            <a:picLocks/>
          </p:cNvPicPr>
          <p:nvPr/>
        </p:nvPicPr>
        <p:blipFill>
          <a:blip r:embed="rId4">
            <a:extLst/>
          </a:blip>
          <a:stretch>
            <a:fillRect/>
          </a:stretch>
        </p:blipFill>
        <p:spPr>
          <a:xfrm>
            <a:off x="301726" y="2609641"/>
            <a:ext cx="12414048" cy="2982221"/>
          </a:xfrm>
          <a:prstGeom prst="rect">
            <a:avLst/>
          </a:prstGeom>
        </p:spPr>
      </p:pic>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for-loop-flow-chart.png" descr="for-loop-flow-chart.png"/>
          <p:cNvPicPr>
            <a:picLocks noChangeAspect="1"/>
          </p:cNvPicPr>
          <p:nvPr/>
        </p:nvPicPr>
        <p:blipFill>
          <a:blip r:embed="rId2">
            <a:extLst/>
          </a:blip>
          <a:srcRect t="598" b="598"/>
          <a:stretch>
            <a:fillRect/>
          </a:stretch>
        </p:blipFill>
        <p:spPr>
          <a:xfrm>
            <a:off x="6424021" y="2348306"/>
            <a:ext cx="5946511" cy="6314399"/>
          </a:xfrm>
          <a:prstGeom prst="rect">
            <a:avLst/>
          </a:prstGeom>
          <a:ln w="12700">
            <a:miter lim="400000"/>
          </a:ln>
        </p:spPr>
      </p:pic>
      <p:sp>
        <p:nvSpPr>
          <p:cNvPr id="337" name="Hoe gebruiken we een array?  Iets over de for-loop"/>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Iets over de for-loop</a:t>
            </a:r>
          </a:p>
        </p:txBody>
      </p:sp>
      <p:pic>
        <p:nvPicPr>
          <p:cNvPr id="338" name="image.png" descr="image.png"/>
          <p:cNvPicPr>
            <a:picLocks noChangeAspect="1"/>
          </p:cNvPicPr>
          <p:nvPr/>
        </p:nvPicPr>
        <p:blipFill>
          <a:blip r:embed="rId3">
            <a:extLst/>
          </a:blip>
          <a:stretch>
            <a:fillRect/>
          </a:stretch>
        </p:blipFill>
        <p:spPr>
          <a:xfrm>
            <a:off x="11500095" y="370882"/>
            <a:ext cx="868809" cy="868809"/>
          </a:xfrm>
          <a:prstGeom prst="rect">
            <a:avLst/>
          </a:prstGeom>
          <a:ln w="12700">
            <a:miter lim="400000"/>
          </a:ln>
        </p:spPr>
      </p:pic>
      <p:sp>
        <p:nvSpPr>
          <p:cNvPr id="339" name="Deze flow-chart toont de werking van de for- loop.…"/>
          <p:cNvSpPr txBox="1">
            <a:spLocks noGrp="1"/>
          </p:cNvSpPr>
          <p:nvPr>
            <p:ph type="body" idx="1"/>
          </p:nvPr>
        </p:nvSpPr>
        <p:spPr>
          <a:xfrm>
            <a:off x="648190" y="2217654"/>
            <a:ext cx="11708420" cy="7011468"/>
          </a:xfrm>
          <a:prstGeom prst="rect">
            <a:avLst/>
          </a:prstGeom>
        </p:spPr>
        <p:txBody>
          <a:bodyPr>
            <a:noAutofit/>
          </a:bodyPr>
          <a:lstStyle/>
          <a:p>
            <a:pPr marL="512762" indent="-404812">
              <a:buClr>
                <a:srgbClr val="000000"/>
              </a:buClr>
              <a:buSzPct val="45000"/>
              <a:buChar char="●"/>
            </a:pPr>
            <a:r>
              <a:rPr dirty="0"/>
              <a:t>Deze flow-chart toont</a:t>
            </a:r>
            <a:br>
              <a:rPr dirty="0"/>
            </a:br>
            <a:r>
              <a:rPr dirty="0"/>
              <a:t>de werking van de for-</a:t>
            </a:r>
            <a:br>
              <a:rPr dirty="0"/>
            </a:br>
            <a:r>
              <a:rPr dirty="0"/>
              <a:t>loop.</a:t>
            </a:r>
          </a:p>
          <a:p>
            <a:pPr marL="512762" indent="-404812">
              <a:buClr>
                <a:srgbClr val="000000"/>
              </a:buClr>
              <a:buSzPct val="45000"/>
              <a:buChar char="●"/>
            </a:pPr>
            <a:r>
              <a:rPr dirty="0"/>
              <a:t>De animatie op de</a:t>
            </a:r>
            <a:br>
              <a:rPr dirty="0"/>
            </a:br>
            <a:r>
              <a:rPr dirty="0"/>
              <a:t>volgende dia laat een</a:t>
            </a:r>
            <a:br>
              <a:rPr dirty="0"/>
            </a:br>
            <a:r>
              <a:rPr dirty="0"/>
              <a:t>for-loop in actie zien.</a:t>
            </a:r>
          </a:p>
          <a:p>
            <a:pPr marL="512762" indent="-404812">
              <a:buClr>
                <a:srgbClr val="000000"/>
              </a:buClr>
              <a:buSzPct val="45000"/>
              <a:buChar char="●"/>
            </a:pPr>
            <a:r>
              <a:rPr dirty="0"/>
              <a:t>Merk op dat de het hier</a:t>
            </a:r>
            <a:br>
              <a:rPr dirty="0"/>
            </a:br>
            <a:r>
              <a:rPr dirty="0"/>
              <a:t>om Java-code gaat.</a:t>
            </a:r>
          </a:p>
          <a:p>
            <a:pPr marL="512762" indent="-404812">
              <a:buClr>
                <a:srgbClr val="000000"/>
              </a:buClr>
              <a:buSzPct val="45000"/>
              <a:buChar char="●"/>
            </a:pPr>
            <a:r>
              <a:rPr dirty="0"/>
              <a:t>JavaScript is </a:t>
            </a:r>
            <a:r>
              <a:rPr dirty="0">
                <a:latin typeface="Montserrat Bold"/>
                <a:ea typeface="Montserrat Bold"/>
                <a:cs typeface="Montserrat Bold"/>
                <a:sym typeface="Montserrat Bold"/>
              </a:rPr>
              <a:t>géén</a:t>
            </a:r>
            <a:r>
              <a:rPr dirty="0"/>
              <a:t> Java</a:t>
            </a:r>
            <a:r>
              <a:rPr dirty="0" smtClean="0"/>
              <a:t>!</a:t>
            </a:r>
            <a:endParaRPr lang="en-US" dirty="0" smtClean="0"/>
          </a:p>
          <a:p>
            <a:pPr marL="512762" indent="-404812">
              <a:buClr>
                <a:srgbClr val="000000"/>
              </a:buClr>
              <a:buSzPct val="45000"/>
              <a:buChar char="●"/>
            </a:pPr>
            <a:r>
              <a:rPr lang="en-US" dirty="0" smtClean="0"/>
              <a:t>De </a:t>
            </a:r>
            <a:r>
              <a:rPr lang="en-US" dirty="0" err="1" smtClean="0"/>
              <a:t>taal</a:t>
            </a:r>
            <a:r>
              <a:rPr lang="en-US" dirty="0" smtClean="0"/>
              <a:t> is </a:t>
            </a:r>
            <a:r>
              <a:rPr lang="en-US" dirty="0" err="1" smtClean="0"/>
              <a:t>anders</a:t>
            </a:r>
            <a:r>
              <a:rPr lang="en-US" dirty="0" smtClean="0"/>
              <a:t>, maar de</a:t>
            </a:r>
            <a:r>
              <a:rPr lang="en-US" dirty="0"/>
              <a:t/>
            </a:r>
            <a:br>
              <a:rPr lang="en-US" dirty="0"/>
            </a:br>
            <a:r>
              <a:rPr lang="en-US" dirty="0" err="1" smtClean="0"/>
              <a:t>principes</a:t>
            </a:r>
            <a:r>
              <a:rPr lang="en-US" dirty="0" smtClean="0"/>
              <a:t> </a:t>
            </a:r>
            <a:r>
              <a:rPr lang="en-US" dirty="0" err="1" smtClean="0"/>
              <a:t>blijven</a:t>
            </a:r>
            <a:r>
              <a:rPr lang="en-US" dirty="0" smtClean="0"/>
              <a:t> </a:t>
            </a:r>
            <a:r>
              <a:rPr lang="en-US" dirty="0" err="1" smtClean="0"/>
              <a:t>hetzelfde</a:t>
            </a:r>
            <a:r>
              <a:rPr lang="en-US" dirty="0" smtClean="0"/>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Hoe gebruiken we een array?  Iets over de for-loop"/>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Iets over de for-loop</a:t>
            </a:r>
          </a:p>
        </p:txBody>
      </p:sp>
      <p:pic>
        <p:nvPicPr>
          <p:cNvPr id="34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45" name="Body"/>
          <p:cNvSpPr txBox="1">
            <a:spLocks noGrp="1"/>
          </p:cNvSpPr>
          <p:nvPr>
            <p:ph type="body" idx="1"/>
          </p:nvPr>
        </p:nvSpPr>
        <p:spPr>
          <a:xfrm>
            <a:off x="648190" y="2217654"/>
            <a:ext cx="11708420" cy="7011468"/>
          </a:xfrm>
          <a:prstGeom prst="rect">
            <a:avLst/>
          </a:prstGeom>
        </p:spPr>
        <p:txBody>
          <a:bodyPr>
            <a:noAutofit/>
          </a:bodyPr>
          <a:lstStyle/>
          <a:p>
            <a:pPr marL="512762" indent="-404812">
              <a:buClr>
                <a:srgbClr val="000000"/>
              </a:buClr>
              <a:buSzPct val="45000"/>
              <a:buChar char="●"/>
            </a:pPr>
            <a:endParaRPr/>
          </a:p>
        </p:txBody>
      </p:sp>
      <p:pic>
        <p:nvPicPr>
          <p:cNvPr id="347" name="for-loop.gif" descr="for-loop.gif"/>
          <p:cNvPicPr>
            <a:picLocks/>
          </p:cNvPicPr>
          <p:nvPr/>
        </p:nvPicPr>
        <p:blipFill>
          <a:blip r:embed="rId3">
            <a:extLst/>
          </a:blip>
          <a:stretch>
            <a:fillRect/>
          </a:stretch>
        </p:blipFill>
        <p:spPr>
          <a:xfrm>
            <a:off x="1735144" y="2232374"/>
            <a:ext cx="9534512" cy="698202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4" name="Body"/>
          <p:cNvSpPr txBox="1">
            <a:spLocks noGrp="1"/>
          </p:cNvSpPr>
          <p:nvPr>
            <p:ph type="body" idx="1"/>
          </p:nvPr>
        </p:nvSpPr>
        <p:spPr>
          <a:xfrm>
            <a:off x="648190" y="2215520"/>
            <a:ext cx="11708420" cy="7011468"/>
          </a:xfrm>
          <a:prstGeom prst="rect">
            <a:avLst/>
          </a:prstGeom>
        </p:spPr>
        <p:txBody>
          <a:bodyPr>
            <a:noAutofit/>
          </a:bodyPr>
          <a:lstStyle/>
          <a:p>
            <a:pPr marL="512762" indent="-404812" algn="l">
              <a:lnSpc>
                <a:spcPct val="150000"/>
              </a:lnSpc>
              <a:buClr>
                <a:srgbClr val="000000"/>
              </a:buClr>
              <a:buSzPct val="45000"/>
              <a:buChar char="●"/>
            </a:pPr>
            <a:r>
              <a:rPr lang="nl-NL" sz="3000" dirty="0" smtClean="0"/>
              <a:t>Je </a:t>
            </a:r>
            <a:r>
              <a:rPr lang="nl-NL" sz="3000" dirty="0"/>
              <a:t>telefoon heb je niet </a:t>
            </a:r>
            <a:r>
              <a:rPr lang="nl-NL" sz="3000" dirty="0" smtClean="0"/>
              <a:t>nodig.</a:t>
            </a:r>
            <a:endParaRPr lang="nl-NL" sz="3000" dirty="0"/>
          </a:p>
          <a:p>
            <a:pPr marL="512762" indent="-404812" algn="l">
              <a:lnSpc>
                <a:spcPct val="150000"/>
              </a:lnSpc>
              <a:buClr>
                <a:srgbClr val="000000"/>
              </a:buClr>
              <a:buSzPct val="45000"/>
              <a:buChar char="●"/>
            </a:pPr>
            <a:r>
              <a:rPr lang="nl-NL" sz="3000" dirty="0" smtClean="0"/>
              <a:t>Een computer (PC, Mac of Linux-box) met een moderne browser </a:t>
            </a:r>
            <a:r>
              <a:rPr lang="en-US" sz="3000" dirty="0" err="1" smtClean="0"/>
              <a:t>é</a:t>
            </a:r>
            <a:r>
              <a:rPr lang="nl-NL" sz="3000" dirty="0" smtClean="0"/>
              <a:t>n Visual Studio Code komt zeker van pas.</a:t>
            </a:r>
            <a:r>
              <a:rPr lang="en-US" sz="3200" dirty="0" smtClean="0">
                <a:latin typeface="Apple Color Emoji"/>
                <a:ea typeface="Apple Color Emoji"/>
                <a:cs typeface="Apple Color Emoji"/>
                <a:sym typeface="Apple Color Emoji"/>
              </a:rPr>
              <a:t>😁</a:t>
            </a:r>
          </a:p>
          <a:p>
            <a:pPr marL="512762" indent="-404812" algn="l">
              <a:lnSpc>
                <a:spcPct val="150000"/>
              </a:lnSpc>
              <a:buClr>
                <a:srgbClr val="000000"/>
              </a:buClr>
              <a:buSzPct val="45000"/>
              <a:buChar char="●"/>
            </a:pPr>
            <a:r>
              <a:rPr lang="nl-NL" sz="3200" dirty="0" smtClean="0"/>
              <a:t>Voor de REA-PCs heb je een netwerkverbinding nodig. Je moet wel kunnen inloggen.</a:t>
            </a:r>
          </a:p>
          <a:p>
            <a:pPr marL="512762" indent="-404812" algn="l">
              <a:lnSpc>
                <a:spcPct val="150000"/>
              </a:lnSpc>
              <a:buClr>
                <a:srgbClr val="000000"/>
              </a:buClr>
              <a:buSzPct val="45000"/>
              <a:buChar char="●"/>
            </a:pPr>
            <a:r>
              <a:rPr lang="nl-NL" sz="3000" dirty="0" smtClean="0"/>
              <a:t>Het lesmateriaal is onmisbaar.</a:t>
            </a:r>
            <a:r>
              <a:rPr lang="nl-NL" sz="3000" dirty="0"/>
              <a:t> </a:t>
            </a:r>
            <a:r>
              <a:rPr lang="nl-NL" sz="3000" dirty="0" smtClean="0"/>
              <a:t>Pak het aangeleverde ZIP-bestand uit. Waar je de bestanden neerzet mag je zelf weten.</a:t>
            </a:r>
          </a:p>
        </p:txBody>
      </p:sp>
      <p:sp>
        <p:nvSpPr>
          <p:cNvPr id="45" name="Wat is een array?"/>
          <p:cNvSpPr txBox="1">
            <a:spLocks noGrp="1"/>
          </p:cNvSpPr>
          <p:nvPr>
            <p:ph type="title"/>
          </p:nvPr>
        </p:nvSpPr>
        <p:spPr>
          <a:xfrm>
            <a:off x="652288" y="389324"/>
            <a:ext cx="11708420" cy="1614672"/>
          </a:xfrm>
          <a:prstGeom prst="rect">
            <a:avLst/>
          </a:prstGeom>
          <a:solidFill>
            <a:srgbClr val="FFFFC8"/>
          </a:solidFill>
        </p:spPr>
        <p:txBody>
          <a:bodyPr anchor="t">
            <a:normAutofit/>
          </a:bodyPr>
          <a:lstStyle/>
          <a:p>
            <a:pPr algn="l">
              <a:defRPr sz="4000" spc="399"/>
            </a:pPr>
            <a:r>
              <a:rPr lang="en-US" dirty="0" err="1" smtClean="0"/>
              <a:t>Eerst</a:t>
            </a:r>
            <a:r>
              <a:rPr lang="en-US" dirty="0" smtClean="0"/>
              <a:t> even </a:t>
            </a:r>
            <a:r>
              <a:rPr lang="en-US" dirty="0" err="1" smtClean="0"/>
              <a:t>dit</a:t>
            </a:r>
            <a:r>
              <a:rPr lang="en-US" dirty="0" smtClean="0"/>
              <a:t>...</a:t>
            </a:r>
            <a:br>
              <a:rPr lang="en-US" dirty="0" smtClean="0"/>
            </a:br>
            <a:r>
              <a:rPr lang="en-US" sz="2800" spc="279" dirty="0"/>
              <a:t/>
            </a:r>
            <a:br>
              <a:rPr lang="en-US" sz="2800" spc="279" dirty="0"/>
            </a:br>
            <a:r>
              <a:rPr lang="en-US" sz="2800" dirty="0" err="1" smtClean="0"/>
              <a:t>wat</a:t>
            </a:r>
            <a:r>
              <a:rPr lang="en-US" sz="2800" dirty="0" smtClean="0"/>
              <a:t> </a:t>
            </a:r>
            <a:r>
              <a:rPr lang="en-US" sz="2800" dirty="0" err="1" smtClean="0"/>
              <a:t>heb</a:t>
            </a:r>
            <a:r>
              <a:rPr lang="en-US" sz="2800" dirty="0" smtClean="0"/>
              <a:t> je </a:t>
            </a:r>
            <a:r>
              <a:rPr lang="en-US" sz="2800" dirty="0" err="1" smtClean="0"/>
              <a:t>wel</a:t>
            </a:r>
            <a:r>
              <a:rPr lang="en-US" sz="2800" dirty="0" smtClean="0"/>
              <a:t>/</a:t>
            </a:r>
            <a:r>
              <a:rPr lang="en-US" sz="2800" dirty="0" err="1" smtClean="0"/>
              <a:t>niet</a:t>
            </a:r>
            <a:r>
              <a:rPr lang="en-US" sz="2800" dirty="0" smtClean="0"/>
              <a:t> </a:t>
            </a:r>
            <a:r>
              <a:rPr lang="en-US" sz="2800" dirty="0" err="1" smtClean="0"/>
              <a:t>nodig</a:t>
            </a:r>
            <a:r>
              <a:rPr lang="en-US" sz="2800" dirty="0" smtClean="0"/>
              <a:t>?</a:t>
            </a:r>
            <a:endParaRPr sz="2800" spc="279" dirty="0"/>
          </a:p>
        </p:txBody>
      </p:sp>
      <p:pic>
        <p:nvPicPr>
          <p:cNvPr id="46" name="image.png" descr="image.png">
            <a:hlinkClick r:id="rId3" action="ppaction://hlinksldjump"/>
          </p:cNvPr>
          <p:cNvPicPr>
            <a:picLocks noChangeAspect="1"/>
          </p:cNvPicPr>
          <p:nvPr/>
        </p:nvPicPr>
        <p:blipFill>
          <a:blip r:embed="rId2">
            <a:extLst/>
          </a:blip>
          <a:stretch>
            <a:fillRect/>
          </a:stretch>
        </p:blipFill>
        <p:spPr>
          <a:xfrm>
            <a:off x="11500095" y="370882"/>
            <a:ext cx="868809" cy="868809"/>
          </a:xfrm>
          <a:prstGeom prst="rect">
            <a:avLst/>
          </a:prstGeom>
          <a:ln w="38100">
            <a:solidFill>
              <a:srgbClr val="FFFF00"/>
            </a:solidFill>
            <a:miter lim="400000"/>
          </a:ln>
        </p:spPr>
      </p:pic>
    </p:spTree>
    <p:extLst>
      <p:ext uri="{BB962C8B-B14F-4D97-AF65-F5344CB8AC3E}">
        <p14:creationId xmlns:p14="http://schemas.microsoft.com/office/powerpoint/2010/main" val="18198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Hoe gebruiken we een array?  De geschiedenis van de loop-variabel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De geschiedenis van de loop-variabele</a:t>
            </a:r>
          </a:p>
        </p:txBody>
      </p:sp>
      <p:pic>
        <p:nvPicPr>
          <p:cNvPr id="35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51" name="Waar komt het gebruik van &quot;i&quot; t/m &quot;n&quot; als loop-variabelen vandaan?…"/>
          <p:cNvSpPr txBox="1">
            <a:spLocks noGrp="1"/>
          </p:cNvSpPr>
          <p:nvPr>
            <p:ph type="body" idx="1"/>
          </p:nvPr>
        </p:nvSpPr>
        <p:spPr>
          <a:xfrm>
            <a:off x="648190" y="2217654"/>
            <a:ext cx="11708420" cy="7458660"/>
          </a:xfrm>
          <a:prstGeom prst="rect">
            <a:avLst/>
          </a:prstGeom>
        </p:spPr>
        <p:txBody>
          <a:bodyPr>
            <a:noAutofit/>
          </a:bodyPr>
          <a:lstStyle/>
          <a:p>
            <a:pPr marL="512762" indent="-404812">
              <a:buClr>
                <a:srgbClr val="000000"/>
              </a:buClr>
              <a:buSzPct val="45000"/>
              <a:buChar char="●"/>
            </a:pPr>
            <a:r>
              <a:rPr dirty="0"/>
              <a:t>Waar komt het gebruik van "i" t/m "n" als loop-variabelen vandaan?</a:t>
            </a:r>
          </a:p>
          <a:p>
            <a:pPr marL="512762" indent="-404812">
              <a:buClr>
                <a:srgbClr val="000000"/>
              </a:buClr>
              <a:buSzPct val="45000"/>
              <a:buChar char="●"/>
            </a:pPr>
            <a:r>
              <a:rPr dirty="0"/>
              <a:t>In een héél, héél ver verleden (de 60-er jaren van de vorige eeuw), toen computers van hout en steen </a:t>
            </a:r>
            <a:r>
              <a:rPr lang="en-US" sz="2800" dirty="0">
                <a:latin typeface="Apple Color Emoji"/>
                <a:ea typeface="Apple Color Emoji"/>
                <a:cs typeface="Apple Color Emoji"/>
                <a:sym typeface="Apple Color Emoji"/>
              </a:rPr>
              <a:t>😁 </a:t>
            </a:r>
            <a:r>
              <a:rPr dirty="0" smtClean="0"/>
              <a:t>werden </a:t>
            </a:r>
            <a:r>
              <a:rPr dirty="0"/>
              <a:t>gemaakt, was er een programmeer-taal genaamd FORTRAN. (Wordt nog altijd veel gebruikt.)</a:t>
            </a:r>
          </a:p>
          <a:p>
            <a:pPr marL="512762" indent="-404812">
              <a:buClr>
                <a:srgbClr val="000000"/>
              </a:buClr>
              <a:buSzPct val="45000"/>
              <a:buChar char="●"/>
            </a:pPr>
            <a:r>
              <a:rPr dirty="0"/>
              <a:t>De eerste versies van FORTRAN kenden alleen maar hoofdletters. Variabelen waarvan de naam begint met een "I", "J", "K", "L", "M" of "N", zijn bij default van het type "INTEGER".</a:t>
            </a:r>
          </a:p>
          <a:p>
            <a:pPr marL="512762" indent="-404812">
              <a:buClr>
                <a:srgbClr val="000000"/>
              </a:buClr>
              <a:buSzPct val="45000"/>
              <a:buChar char="●"/>
            </a:pPr>
            <a:r>
              <a:rPr dirty="0"/>
              <a:t>Loops maken in veel gevallen gebruik van een loop-variabele van het type integer.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Hoe gebruiken we een array?  De geschiedenis van de loop-variabel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De geschiedenis van de loop-variabele</a:t>
            </a:r>
          </a:p>
        </p:txBody>
      </p:sp>
      <p:pic>
        <p:nvPicPr>
          <p:cNvPr id="35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56" name="Om je een idee te geven...  Zo ziet een &quot;for-loop&quot; er in FORTRAN-IV uit om 5 keer &quot;HELLO, WORLD!&quot; te tonen:…"/>
          <p:cNvSpPr txBox="1">
            <a:spLocks noGrp="1"/>
          </p:cNvSpPr>
          <p:nvPr>
            <p:ph type="body" idx="1"/>
          </p:nvPr>
        </p:nvSpPr>
        <p:spPr>
          <a:xfrm>
            <a:off x="648190" y="2217654"/>
            <a:ext cx="11708420" cy="7011468"/>
          </a:xfrm>
          <a:prstGeom prst="rect">
            <a:avLst/>
          </a:prstGeom>
        </p:spPr>
        <p:txBody>
          <a:bodyPr>
            <a:noAutofit/>
          </a:bodyPr>
          <a:lstStyle/>
          <a:p>
            <a:pPr marL="512762" indent="-404812">
              <a:buClr>
                <a:srgbClr val="000000"/>
              </a:buClr>
              <a:buSzPct val="45000"/>
              <a:buChar char="●"/>
            </a:pPr>
            <a:r>
              <a:rPr dirty="0"/>
              <a:t>Om je een idee te geven...  Zo ziet een "for-loop" er in FORTRAN-IV uit om 5 keer "HELLO, WORLD!" te tonen:</a:t>
            </a:r>
            <a:br>
              <a:rPr dirty="0"/>
            </a:br>
            <a:r>
              <a:rPr dirty="0"/>
              <a:t/>
            </a:r>
            <a:br>
              <a:rPr dirty="0"/>
            </a:br>
            <a:r>
              <a:rPr sz="1000" spc="50" dirty="0"/>
              <a:t/>
            </a:r>
            <a:br>
              <a:rPr sz="1000" spc="50" dirty="0"/>
            </a:br>
            <a:r>
              <a:rPr sz="1000" spc="50" dirty="0"/>
              <a:t/>
            </a:r>
            <a:br>
              <a:rPr sz="1000" spc="50" dirty="0"/>
            </a:br>
            <a:r>
              <a:rPr sz="1000" spc="50" dirty="0"/>
              <a:t/>
            </a:r>
            <a:br>
              <a:rPr sz="1000" spc="50" dirty="0"/>
            </a:br>
            <a:r>
              <a:rPr sz="1000" spc="50" dirty="0"/>
              <a:t/>
            </a:r>
            <a:br>
              <a:rPr sz="1000" spc="50" dirty="0"/>
            </a:br>
            <a:r>
              <a:rPr dirty="0"/>
              <a:t/>
            </a:r>
            <a:br>
              <a:rPr dirty="0"/>
            </a:br>
            <a:endParaRPr dirty="0"/>
          </a:p>
          <a:p>
            <a:pPr marL="512762" indent="-404812">
              <a:buClr>
                <a:srgbClr val="000000"/>
              </a:buClr>
              <a:buSzPct val="45000"/>
              <a:buChar char="●"/>
            </a:pPr>
            <a:r>
              <a:rPr dirty="0"/>
              <a:t>Als je dat zo ziet dan ben je toch blij dat je in 2024 leeft en niet in 1961.</a:t>
            </a:r>
          </a:p>
          <a:p>
            <a:pPr marL="512762" indent="-404812">
              <a:buClr>
                <a:srgbClr val="000000"/>
              </a:buClr>
              <a:buSzPct val="45000"/>
              <a:buChar char="●"/>
            </a:pPr>
            <a:r>
              <a:rPr dirty="0"/>
              <a:t>Heb je vragen over deze code?</a:t>
            </a:r>
          </a:p>
          <a:p>
            <a:pPr marL="512762" indent="-404812">
              <a:buClr>
                <a:srgbClr val="000000"/>
              </a:buClr>
              <a:buSzPct val="45000"/>
              <a:buChar char="●"/>
            </a:pPr>
            <a:r>
              <a:rPr dirty="0"/>
              <a:t>ChatGPT.</a:t>
            </a:r>
          </a:p>
        </p:txBody>
      </p:sp>
      <p:pic>
        <p:nvPicPr>
          <p:cNvPr id="358" name="C     VOORBEELD VAN EEN DO-LOOP IN FORTRAN-IV…" descr="C     VOORBEELD VAN EEN DO-LOOP IN FORTRAN-IV…"/>
          <p:cNvPicPr>
            <a:picLocks/>
          </p:cNvPicPr>
          <p:nvPr/>
        </p:nvPicPr>
        <p:blipFill>
          <a:blip r:embed="rId3">
            <a:extLst/>
          </a:blip>
          <a:stretch>
            <a:fillRect/>
          </a:stretch>
        </p:blipFill>
        <p:spPr>
          <a:xfrm>
            <a:off x="379462" y="3173934"/>
            <a:ext cx="12130896" cy="295012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Hoe gebruiken we een array?  Opdracht 5"/>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Opdracht 5</a:t>
            </a:r>
          </a:p>
        </p:txBody>
      </p:sp>
      <p:pic>
        <p:nvPicPr>
          <p:cNvPr id="36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62" name="Open de JavaScript Testomgeving in je browser.…"/>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Open de JavaScript Testomgeving in je browser.</a:t>
            </a:r>
          </a:p>
          <a:p>
            <a:pPr marL="512762" indent="-404812">
              <a:buClr>
                <a:srgbClr val="000000"/>
              </a:buClr>
              <a:buSzPct val="45000"/>
              <a:buChar char="●"/>
            </a:pPr>
            <a:r>
              <a:rPr dirty="0"/>
              <a:t>Laad "inkomsten-4". </a:t>
            </a:r>
          </a:p>
          <a:p>
            <a:pPr marL="512762" indent="-404812">
              <a:buClr>
                <a:srgbClr val="000000"/>
              </a:buClr>
              <a:buSzPct val="45000"/>
              <a:buChar char="●"/>
            </a:pPr>
            <a:r>
              <a:rPr dirty="0"/>
              <a:t>Gebruik de for-loop om aan alle array-elementen </a:t>
            </a:r>
            <a:r>
              <a:rPr lang="en-US" dirty="0" smtClean="0"/>
              <a:t>van het “mijnInkomsten”-array </a:t>
            </a:r>
            <a:r>
              <a:rPr dirty="0" smtClean="0"/>
              <a:t>een </a:t>
            </a:r>
            <a:r>
              <a:rPr dirty="0"/>
              <a:t>willekeurig bedrag tussen -2500 en 2500 toe te kennen met behulp van onderstaande expressie.</a:t>
            </a:r>
            <a:endParaRPr sz="1200" spc="60" dirty="0"/>
          </a:p>
          <a:p>
            <a:pPr marL="512762" indent="-404812">
              <a:buClr>
                <a:srgbClr val="000000"/>
              </a:buClr>
              <a:buSzPct val="45000"/>
              <a:buChar char="●"/>
            </a:pPr>
            <a:endParaRPr sz="1200" spc="60" dirty="0"/>
          </a:p>
          <a:p>
            <a:pPr marL="512762" indent="-404812">
              <a:buClr>
                <a:srgbClr val="000000"/>
              </a:buClr>
              <a:buSzPct val="45000"/>
              <a:buChar char="●"/>
            </a:pPr>
            <a:r>
              <a:rPr dirty="0"/>
              <a:t>Voer je code uit om op fouten te controleren.</a:t>
            </a:r>
          </a:p>
          <a:p>
            <a:pPr marL="512762" indent="-404812">
              <a:buClr>
                <a:srgbClr val="000000"/>
              </a:buClr>
              <a:buSzPct val="45000"/>
              <a:buChar char="●"/>
            </a:pPr>
            <a:r>
              <a:rPr dirty="0"/>
              <a:t>Bewaar je code als "inkomsten-5".</a:t>
            </a:r>
          </a:p>
        </p:txBody>
      </p:sp>
      <p:pic>
        <p:nvPicPr>
          <p:cNvPr id="364" name="Math.floor(Math.random() * 5001) - 2500;" descr="Math.floor(Math.random() * 5001) - 2500;"/>
          <p:cNvPicPr>
            <a:picLocks/>
          </p:cNvPicPr>
          <p:nvPr/>
        </p:nvPicPr>
        <p:blipFill>
          <a:blip r:embed="rId3">
            <a:extLst/>
          </a:blip>
          <a:stretch>
            <a:fillRect/>
          </a:stretch>
        </p:blipFill>
        <p:spPr>
          <a:xfrm>
            <a:off x="535960" y="5814414"/>
            <a:ext cx="12164148" cy="892727"/>
          </a:xfrm>
          <a:prstGeom prst="rect">
            <a:avLst/>
          </a:prstGeom>
        </p:spPr>
      </p:pic>
      <p:sp>
        <p:nvSpPr>
          <p:cNvPr id="365" name="Vb. 15"/>
          <p:cNvSpPr txBox="1"/>
          <p:nvPr/>
        </p:nvSpPr>
        <p:spPr>
          <a:xfrm>
            <a:off x="11580451" y="6121669"/>
            <a:ext cx="683153"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15</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uiExpand="1" build="p"/>
      <p:bldP spid="36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Hoe gebruiken we een array?  Oplossing opdracht 5"/>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Oplossing opdracht 5</a:t>
            </a:r>
          </a:p>
        </p:txBody>
      </p:sp>
      <p:pic>
        <p:nvPicPr>
          <p:cNvPr id="36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69" name="Body"/>
          <p:cNvSpPr txBox="1">
            <a:spLocks noGrp="1"/>
          </p:cNvSpPr>
          <p:nvPr>
            <p:ph type="body" idx="1"/>
          </p:nvPr>
        </p:nvSpPr>
        <p:spPr>
          <a:xfrm>
            <a:off x="648190" y="2226055"/>
            <a:ext cx="11708420" cy="7011468"/>
          </a:xfrm>
          <a:prstGeom prst="rect">
            <a:avLst/>
          </a:prstGeom>
        </p:spPr>
        <p:txBody>
          <a:bodyPr>
            <a:noAutofit/>
          </a:bodyPr>
          <a:lstStyle/>
          <a:p>
            <a:pPr marL="512762" indent="-404812">
              <a:buClr>
                <a:srgbClr val="000000"/>
              </a:buClr>
              <a:buSzPct val="45000"/>
              <a:buChar char="●"/>
            </a:pPr>
            <a:endParaRPr/>
          </a:p>
        </p:txBody>
      </p:sp>
      <p:pic>
        <p:nvPicPr>
          <p:cNvPr id="371" name="let mijnInkomsten = new Array(12);…" descr="let mijnInkomsten = new Array(12);…"/>
          <p:cNvPicPr>
            <a:picLocks/>
          </p:cNvPicPr>
          <p:nvPr/>
        </p:nvPicPr>
        <p:blipFill>
          <a:blip r:embed="rId3">
            <a:extLst/>
          </a:blip>
          <a:stretch>
            <a:fillRect/>
          </a:stretch>
        </p:blipFill>
        <p:spPr>
          <a:xfrm>
            <a:off x="415748" y="1972962"/>
            <a:ext cx="12186004" cy="4679420"/>
          </a:xfrm>
          <a:prstGeom prst="rect">
            <a:avLst/>
          </a:prstGeom>
        </p:spPr>
      </p:pic>
      <p:sp>
        <p:nvSpPr>
          <p:cNvPr id="372" name="Opdr. 5"/>
          <p:cNvSpPr txBox="1"/>
          <p:nvPr/>
        </p:nvSpPr>
        <p:spPr>
          <a:xfrm>
            <a:off x="11416525" y="2234415"/>
            <a:ext cx="839439"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Opdr. 5</a:t>
            </a: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Hoe gebruiken we een array?  Opdracht 6"/>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Opdracht 6</a:t>
            </a:r>
          </a:p>
        </p:txBody>
      </p:sp>
      <p:pic>
        <p:nvPicPr>
          <p:cNvPr id="37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76" name="Open de JavaScript Testomgeving in je browser.…"/>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Open de JavaScript Testomgeving in je browser.</a:t>
            </a:r>
          </a:p>
          <a:p>
            <a:pPr marL="512762" indent="-404812">
              <a:buClr>
                <a:srgbClr val="000000"/>
              </a:buClr>
              <a:buSzPct val="45000"/>
              <a:buChar char="●"/>
            </a:pPr>
            <a:r>
              <a:rPr dirty="0"/>
              <a:t>Laad "inkomsten-5". </a:t>
            </a:r>
          </a:p>
          <a:p>
            <a:pPr marL="512762" indent="-404812">
              <a:buClr>
                <a:srgbClr val="000000"/>
              </a:buClr>
              <a:buSzPct val="45000"/>
              <a:buChar char="●"/>
            </a:pPr>
            <a:r>
              <a:rPr dirty="0"/>
              <a:t>Voeg code toe om de som van alle bedragen in het mijnInkomsten-array te berekenen.</a:t>
            </a:r>
            <a:endParaRPr sz="1200" spc="60" dirty="0"/>
          </a:p>
          <a:p>
            <a:pPr marL="512762" indent="-404812">
              <a:buClr>
                <a:srgbClr val="000000"/>
              </a:buClr>
              <a:buSzPct val="45000"/>
              <a:buChar char="●"/>
            </a:pPr>
            <a:r>
              <a:rPr dirty="0"/>
              <a:t>Voer je code uit om op fouten te controleren.</a:t>
            </a:r>
          </a:p>
          <a:p>
            <a:pPr marL="512762" indent="-404812">
              <a:buClr>
                <a:srgbClr val="000000"/>
              </a:buClr>
              <a:buSzPct val="45000"/>
              <a:buChar char="●"/>
            </a:pPr>
            <a:r>
              <a:rPr dirty="0"/>
              <a:t>Bewaar je code als "inkomsten-6".</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Hoe gebruiken we een array?  Oplossing opdracht 6"/>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Oplossing opdracht 6</a:t>
            </a:r>
          </a:p>
        </p:txBody>
      </p:sp>
      <p:pic>
        <p:nvPicPr>
          <p:cNvPr id="38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81"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a:p>
        </p:txBody>
      </p:sp>
      <p:pic>
        <p:nvPicPr>
          <p:cNvPr id="383" name="let mijnInkomsten = new Array(12);…" descr="let mijnInkomsten = new Array(12);…"/>
          <p:cNvPicPr>
            <a:picLocks/>
          </p:cNvPicPr>
          <p:nvPr/>
        </p:nvPicPr>
        <p:blipFill>
          <a:blip r:embed="rId3">
            <a:extLst/>
          </a:blip>
          <a:stretch>
            <a:fillRect/>
          </a:stretch>
        </p:blipFill>
        <p:spPr>
          <a:xfrm>
            <a:off x="415748" y="1972962"/>
            <a:ext cx="12368121" cy="7384200"/>
          </a:xfrm>
          <a:prstGeom prst="rect">
            <a:avLst/>
          </a:prstGeom>
        </p:spPr>
      </p:pic>
      <p:sp>
        <p:nvSpPr>
          <p:cNvPr id="384" name="Opdr. 6"/>
          <p:cNvSpPr txBox="1"/>
          <p:nvPr/>
        </p:nvSpPr>
        <p:spPr>
          <a:xfrm>
            <a:off x="11561698" y="2302947"/>
            <a:ext cx="843351"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Opdr. 6</a:t>
            </a: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Hoe gebruiken we een array?  Opdracht 7"/>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Opdracht 7</a:t>
            </a:r>
          </a:p>
        </p:txBody>
      </p:sp>
      <p:pic>
        <p:nvPicPr>
          <p:cNvPr id="38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88" name="Open de JavaScript Testomgeving in je browser.…"/>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Open de JavaScript Testomgeving in je browser.</a:t>
            </a:r>
          </a:p>
          <a:p>
            <a:pPr marL="512762" indent="-404812">
              <a:buClr>
                <a:srgbClr val="000000"/>
              </a:buClr>
              <a:buSzPct val="45000"/>
              <a:buChar char="●"/>
            </a:pPr>
            <a:r>
              <a:rPr dirty="0"/>
              <a:t>Laad "inkomsten-6". </a:t>
            </a:r>
          </a:p>
          <a:p>
            <a:pPr marL="512762" indent="-404812">
              <a:buClr>
                <a:srgbClr val="000000"/>
              </a:buClr>
              <a:buSzPct val="45000"/>
              <a:buChar char="●"/>
            </a:pPr>
            <a:r>
              <a:rPr dirty="0"/>
              <a:t>Voeg code toe om de BTW (21%) van alle bedragen in het mijnInkomsten-array te berekenen en in een nieuw array op te slaan.</a:t>
            </a:r>
          </a:p>
          <a:p>
            <a:pPr marL="512762" indent="-404812">
              <a:buClr>
                <a:srgbClr val="000000"/>
              </a:buClr>
              <a:buSzPct val="45000"/>
              <a:buChar char="●"/>
            </a:pPr>
            <a:r>
              <a:rPr dirty="0"/>
              <a:t>Bereken ook de totale BTW-afdracht.</a:t>
            </a:r>
            <a:endParaRPr sz="1200" spc="60" dirty="0"/>
          </a:p>
          <a:p>
            <a:pPr marL="512762" indent="-404812">
              <a:buClr>
                <a:srgbClr val="000000"/>
              </a:buClr>
              <a:buSzPct val="45000"/>
              <a:buChar char="●"/>
            </a:pPr>
            <a:r>
              <a:rPr dirty="0"/>
              <a:t>Voer je code uit om op fouten te controleren.</a:t>
            </a:r>
          </a:p>
          <a:p>
            <a:pPr marL="512762" indent="-404812">
              <a:buClr>
                <a:srgbClr val="000000"/>
              </a:buClr>
              <a:buSzPct val="45000"/>
              <a:buChar char="●"/>
            </a:pPr>
            <a:r>
              <a:rPr dirty="0"/>
              <a:t>Bewaar je code als "inkomsten-7".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Hoe gebruiken we een array?  Oplossing opdracht 7"/>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Oplossing opdracht 7</a:t>
            </a:r>
          </a:p>
        </p:txBody>
      </p:sp>
      <p:pic>
        <p:nvPicPr>
          <p:cNvPr id="392"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393"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a:p>
        </p:txBody>
      </p:sp>
      <p:pic>
        <p:nvPicPr>
          <p:cNvPr id="395" name="let mijnInkomsten = new Array(12);…" descr="let mijnInkomsten = new Array(12);…"/>
          <p:cNvPicPr>
            <a:picLocks/>
          </p:cNvPicPr>
          <p:nvPr/>
        </p:nvPicPr>
        <p:blipFill>
          <a:blip r:embed="rId3">
            <a:extLst/>
          </a:blip>
          <a:stretch>
            <a:fillRect/>
          </a:stretch>
        </p:blipFill>
        <p:spPr>
          <a:xfrm>
            <a:off x="415748" y="1972962"/>
            <a:ext cx="12186004" cy="7064928"/>
          </a:xfrm>
          <a:prstGeom prst="rect">
            <a:avLst/>
          </a:prstGeom>
        </p:spPr>
      </p:pic>
      <p:sp>
        <p:nvSpPr>
          <p:cNvPr id="396" name="Opdr. 7"/>
          <p:cNvSpPr txBox="1"/>
          <p:nvPr/>
        </p:nvSpPr>
        <p:spPr>
          <a:xfrm>
            <a:off x="11479965" y="2227712"/>
            <a:ext cx="830904"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Opdr. 7</a:t>
            </a:r>
          </a:p>
        </p:txBody>
      </p:sp>
      <p:sp>
        <p:nvSpPr>
          <p:cNvPr id="397" name="Omdat de dia niet genoeg ruimte heeft, staan er op één regel twee statements."/>
          <p:cNvSpPr txBox="1"/>
          <p:nvPr/>
        </p:nvSpPr>
        <p:spPr>
          <a:xfrm>
            <a:off x="7558822" y="7246957"/>
            <a:ext cx="4782030" cy="626028"/>
          </a:xfrm>
          <a:prstGeom prst="rect">
            <a:avLst/>
          </a:prstGeom>
          <a:solidFill>
            <a:srgbClr val="FFFF00">
              <a:alpha val="25261"/>
            </a:srgbClr>
          </a:solidFill>
          <a:ln w="25400">
            <a:solidFill>
              <a:srgbClr val="FFFF00"/>
            </a:solidFill>
            <a:miter lim="400000"/>
          </a:ln>
          <a:extLst>
            <a:ext uri="{C572A759-6A51-4108-AA02-DFA0A04FC94B}">
              <ma14:wrappingTextBoxFlag xmlns:ma14="http://schemas.microsoft.com/office/mac/drawingml/2011/main" val="1"/>
            </a:ext>
          </a:extLst>
        </p:spPr>
        <p:txBody>
          <a:bodyPr lIns="59013" tIns="59013" rIns="59013" bIns="59013">
            <a:spAutoFit/>
          </a:bodyPr>
          <a:lstStyle/>
          <a:p>
            <a:pPr algn="r">
              <a:lnSpc>
                <a:spcPct val="100000"/>
              </a:lnSpc>
              <a:spcBef>
                <a:spcPts val="1800"/>
              </a:spcBef>
              <a:tabLst>
                <a:tab pos="927100" algn="l"/>
                <a:tab pos="1866900" algn="l"/>
                <a:tab pos="2794000" algn="l"/>
                <a:tab pos="3733800" algn="l"/>
                <a:tab pos="4660900" algn="l"/>
                <a:tab pos="5600700" algn="l"/>
                <a:tab pos="6540500" algn="l"/>
                <a:tab pos="7467600" algn="l"/>
                <a:tab pos="8407400" algn="l"/>
                <a:tab pos="9334500" algn="l"/>
                <a:tab pos="10274300" algn="l"/>
                <a:tab pos="11201400" algn="l"/>
              </a:tabLst>
              <a:defRPr sz="1600" spc="80">
                <a:solidFill>
                  <a:srgbClr val="F7DF1E"/>
                </a:solidFill>
              </a:defRPr>
            </a:pPr>
            <a:r>
              <a:t>Omdat de dia niet genoeg ruimte heeft,</a:t>
            </a:r>
            <a:br/>
            <a:r>
              <a:t>staan er op één regel twee statements.</a:t>
            </a: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Hoe gebruiken we een array?  Samenvatting"/>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Samenvatting</a:t>
            </a:r>
          </a:p>
        </p:txBody>
      </p:sp>
      <p:pic>
        <p:nvPicPr>
          <p:cNvPr id="40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01" name="Je hebt array-elementen geadresseerd.…"/>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Je hebt array-elementen geadresseerd.</a:t>
            </a:r>
          </a:p>
          <a:p>
            <a:pPr marL="512762" indent="-404812">
              <a:buClr>
                <a:srgbClr val="000000"/>
              </a:buClr>
              <a:buSzPct val="45000"/>
              <a:buChar char="●"/>
            </a:pPr>
            <a:r>
              <a:rPr dirty="0"/>
              <a:t>Je hebt iets opgeslagen in array-elementen en de inhoud ook weer opgehaald en verwerkt.</a:t>
            </a:r>
          </a:p>
          <a:p>
            <a:pPr marL="512762" indent="-404812">
              <a:buClr>
                <a:srgbClr val="000000"/>
              </a:buClr>
              <a:buSzPct val="45000"/>
              <a:buChar char="●"/>
            </a:pPr>
            <a:r>
              <a:rPr dirty="0"/>
              <a:t>Dat heb je gedaan met constante indices en variabele indices.</a:t>
            </a:r>
          </a:p>
          <a:p>
            <a:pPr marL="512762" indent="-404812">
              <a:buClr>
                <a:srgbClr val="000000"/>
              </a:buClr>
              <a:buSzPct val="45000"/>
              <a:buChar char="●"/>
            </a:pPr>
            <a:r>
              <a:rPr dirty="0"/>
              <a:t>Je hebt met behulp van de "for-loop" gegevens bewerkt.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Hoe gebruiken we een array?  Vragenuurtj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Hoe gebruiken we een array?</a:t>
            </a:r>
            <a:br/>
            <a:r>
              <a:rPr sz="2800" spc="279"/>
              <a:t/>
            </a:r>
            <a:br>
              <a:rPr sz="2800" spc="279"/>
            </a:br>
            <a:r>
              <a:rPr sz="2800" spc="279"/>
              <a:t>Vragenuurtje</a:t>
            </a:r>
          </a:p>
        </p:txBody>
      </p:sp>
      <p:pic>
        <p:nvPicPr>
          <p:cNvPr id="40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06" name="Zijn er onderwerpen aan bod gekomen die je niet snapt?…"/>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Zijn er onderwerpen aan bod gekomen die je niet snapt?</a:t>
            </a:r>
          </a:p>
          <a:p>
            <a:pPr marL="512762" indent="-404812">
              <a:buClr>
                <a:srgbClr val="000000"/>
              </a:buClr>
              <a:buSzPct val="45000"/>
              <a:buChar char="●"/>
            </a:pPr>
            <a:r>
              <a:rPr dirty="0"/>
              <a:t>Wat precies is je niet duidelijk?</a:t>
            </a:r>
          </a:p>
          <a:p>
            <a:pPr marL="512762" indent="-404812">
              <a:buClr>
                <a:srgbClr val="000000"/>
              </a:buClr>
              <a:buSzPct val="45000"/>
              <a:buChar char="●"/>
            </a:pPr>
            <a:r>
              <a:rPr dirty="0"/>
              <a:t>Hoe kunnen we je dat beter uitleggen?</a:t>
            </a:r>
          </a:p>
          <a:p>
            <a:pPr marL="512762" indent="-404812">
              <a:buClr>
                <a:srgbClr val="000000"/>
              </a:buClr>
              <a:buSzPct val="45000"/>
              <a:buChar char="●"/>
            </a:pPr>
            <a:r>
              <a:rPr dirty="0"/>
              <a:t>Heb je meer suggesties voor het verbeteren van deze onderwerpen?</a:t>
            </a:r>
          </a:p>
          <a:p>
            <a:pPr marL="512762" indent="-404812">
              <a:buClr>
                <a:srgbClr val="000000"/>
              </a:buClr>
              <a:buSzPct val="45000"/>
              <a:buChar char="●"/>
            </a:pPr>
            <a:r>
              <a:rPr dirty="0"/>
              <a:t>Heb je suggesties voor het verbeteren van de presentatie?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4" name="Body"/>
          <p:cNvSpPr txBox="1">
            <a:spLocks noGrp="1"/>
          </p:cNvSpPr>
          <p:nvPr>
            <p:ph type="body" idx="1"/>
          </p:nvPr>
        </p:nvSpPr>
        <p:spPr>
          <a:xfrm>
            <a:off x="648189" y="2215520"/>
            <a:ext cx="12048307" cy="7075626"/>
          </a:xfrm>
          <a:prstGeom prst="rect">
            <a:avLst/>
          </a:prstGeom>
        </p:spPr>
        <p:txBody>
          <a:bodyPr>
            <a:noAutofit/>
          </a:bodyPr>
          <a:lstStyle/>
          <a:p>
            <a:pPr marL="512762" indent="-404812" algn="l">
              <a:lnSpc>
                <a:spcPct val="150000"/>
              </a:lnSpc>
              <a:buClr>
                <a:srgbClr val="000000"/>
              </a:buClr>
              <a:buSzPct val="45000"/>
              <a:buChar char="●"/>
            </a:pPr>
            <a:r>
              <a:rPr lang="en-US" sz="3000" dirty="0" smtClean="0"/>
              <a:t>In de “an-array-primer”-directory </a:t>
            </a:r>
            <a:r>
              <a:rPr lang="en-US" sz="3000" dirty="0" err="1" smtClean="0"/>
              <a:t>staat</a:t>
            </a:r>
            <a:r>
              <a:rPr lang="en-US" sz="3000" dirty="0" smtClean="0"/>
              <a:t> </a:t>
            </a:r>
            <a:r>
              <a:rPr lang="en-US" sz="3000" dirty="0" err="1" smtClean="0"/>
              <a:t>een</a:t>
            </a:r>
            <a:r>
              <a:rPr lang="en-US" sz="3000" smtClean="0"/>
              <a:t> PDF-</a:t>
            </a:r>
            <a:r>
              <a:rPr lang="en-US" sz="3000" dirty="0" err="1" smtClean="0"/>
              <a:t>versie</a:t>
            </a:r>
            <a:r>
              <a:rPr lang="en-US" sz="3000" dirty="0"/>
              <a:t/>
            </a:r>
            <a:br>
              <a:rPr lang="en-US" sz="3000" dirty="0"/>
            </a:br>
            <a:r>
              <a:rPr lang="en-US" sz="3000" dirty="0" smtClean="0"/>
              <a:t>van </a:t>
            </a:r>
            <a:r>
              <a:rPr lang="en-US" sz="3000" dirty="0" err="1" smtClean="0"/>
              <a:t>deze</a:t>
            </a:r>
            <a:r>
              <a:rPr lang="en-US" sz="3000" dirty="0" smtClean="0"/>
              <a:t> </a:t>
            </a:r>
            <a:r>
              <a:rPr lang="en-US" sz="3000" dirty="0" err="1" smtClean="0"/>
              <a:t>presentatie</a:t>
            </a:r>
            <a:r>
              <a:rPr lang="en-US" sz="3000" dirty="0" smtClean="0"/>
              <a:t> en </a:t>
            </a:r>
            <a:r>
              <a:rPr lang="en-US" sz="3000" dirty="0" err="1" smtClean="0"/>
              <a:t>een</a:t>
            </a:r>
            <a:r>
              <a:rPr lang="en-US" sz="3000" dirty="0" smtClean="0"/>
              <a:t> </a:t>
            </a:r>
            <a:r>
              <a:rPr lang="en-US" sz="3000" dirty="0" err="1" smtClean="0"/>
              <a:t>aantal</a:t>
            </a:r>
            <a:r>
              <a:rPr lang="en-US" sz="3000" dirty="0" smtClean="0"/>
              <a:t> HTML-</a:t>
            </a:r>
            <a:r>
              <a:rPr lang="en-US" sz="3000" dirty="0" err="1" smtClean="0"/>
              <a:t>bestanden</a:t>
            </a:r>
            <a:r>
              <a:rPr lang="en-US" sz="3000" dirty="0" smtClean="0"/>
              <a:t> die in de appendix </a:t>
            </a:r>
            <a:r>
              <a:rPr lang="en-US" sz="3000" dirty="0" err="1" smtClean="0"/>
              <a:t>gebruikt</a:t>
            </a:r>
            <a:r>
              <a:rPr lang="en-US" sz="3000" dirty="0" smtClean="0"/>
              <a:t> </a:t>
            </a:r>
            <a:r>
              <a:rPr lang="en-US" sz="3000" dirty="0" err="1" smtClean="0"/>
              <a:t>worden</a:t>
            </a:r>
            <a:r>
              <a:rPr lang="en-US" sz="3000" dirty="0" smtClean="0"/>
              <a:t>.</a:t>
            </a:r>
          </a:p>
          <a:p>
            <a:pPr marL="512762" indent="-404812" algn="l">
              <a:lnSpc>
                <a:spcPct val="150000"/>
              </a:lnSpc>
              <a:buClr>
                <a:srgbClr val="000000"/>
              </a:buClr>
              <a:buSzPct val="45000"/>
              <a:buFontTx/>
              <a:buChar char="●"/>
            </a:pPr>
            <a:r>
              <a:rPr lang="en-US" sz="3000" dirty="0"/>
              <a:t>In de “</a:t>
            </a:r>
            <a:r>
              <a:rPr lang="en-US" sz="3000" dirty="0" err="1"/>
              <a:t>javascript</a:t>
            </a:r>
            <a:r>
              <a:rPr lang="en-US" sz="3000" dirty="0"/>
              <a:t>-</a:t>
            </a:r>
            <a:r>
              <a:rPr lang="en-US" sz="3000" dirty="0" err="1"/>
              <a:t>testomgeving</a:t>
            </a:r>
            <a:r>
              <a:rPr lang="en-US" sz="3000" dirty="0"/>
              <a:t>”-directory </a:t>
            </a:r>
            <a:r>
              <a:rPr lang="en-US" sz="3000" dirty="0" err="1"/>
              <a:t>staat</a:t>
            </a:r>
            <a:r>
              <a:rPr lang="en-US" sz="3000" dirty="0"/>
              <a:t> de </a:t>
            </a:r>
            <a:r>
              <a:rPr lang="en-US" sz="3000" dirty="0" err="1"/>
              <a:t>webapp</a:t>
            </a:r>
            <a:r>
              <a:rPr lang="en-US" sz="3000" dirty="0"/>
              <a:t> </a:t>
            </a:r>
            <a:r>
              <a:rPr lang="en-US" sz="3000" dirty="0" err="1"/>
              <a:t>waarmee</a:t>
            </a:r>
            <a:r>
              <a:rPr lang="en-US" sz="3000" dirty="0"/>
              <a:t> je </a:t>
            </a:r>
            <a:r>
              <a:rPr lang="en-US" sz="3000" dirty="0" err="1"/>
              <a:t>eenvoudige</a:t>
            </a:r>
            <a:r>
              <a:rPr lang="en-US" sz="3000" dirty="0"/>
              <a:t> JavaScript-</a:t>
            </a:r>
            <a:r>
              <a:rPr lang="en-US" sz="3000" dirty="0" err="1"/>
              <a:t>programma’s</a:t>
            </a:r>
            <a:r>
              <a:rPr lang="en-US" sz="3000" dirty="0"/>
              <a:t> </a:t>
            </a:r>
            <a:r>
              <a:rPr lang="en-US" sz="3000" dirty="0" err="1"/>
              <a:t>kunt</a:t>
            </a:r>
            <a:r>
              <a:rPr lang="en-US" sz="3000" dirty="0"/>
              <a:t> </a:t>
            </a:r>
            <a:r>
              <a:rPr lang="en-US" sz="3000" dirty="0" err="1"/>
              <a:t>maken</a:t>
            </a:r>
            <a:r>
              <a:rPr lang="en-US" sz="3000" dirty="0"/>
              <a:t> en </a:t>
            </a:r>
            <a:r>
              <a:rPr lang="en-US" sz="3000" dirty="0" err="1"/>
              <a:t>testen</a:t>
            </a:r>
            <a:r>
              <a:rPr lang="en-US" sz="3000" dirty="0"/>
              <a:t>.</a:t>
            </a:r>
          </a:p>
          <a:p>
            <a:pPr marL="512762" indent="-404812" algn="l">
              <a:lnSpc>
                <a:spcPct val="150000"/>
              </a:lnSpc>
              <a:buClr>
                <a:srgbClr val="000000"/>
              </a:buClr>
              <a:buSzPct val="45000"/>
              <a:buChar char="●"/>
            </a:pPr>
            <a:r>
              <a:rPr lang="en-US" sz="3000" dirty="0" smtClean="0"/>
              <a:t>In </a:t>
            </a:r>
            <a:r>
              <a:rPr lang="en-US" sz="3000" dirty="0"/>
              <a:t>de “</a:t>
            </a:r>
            <a:r>
              <a:rPr lang="en-US" sz="3000" dirty="0" smtClean="0"/>
              <a:t>an-array-primer/code”-directory </a:t>
            </a:r>
            <a:r>
              <a:rPr lang="en-US" sz="3000" dirty="0" err="1" smtClean="0"/>
              <a:t>staan</a:t>
            </a:r>
            <a:r>
              <a:rPr lang="en-US" sz="3000" dirty="0" smtClean="0"/>
              <a:t> </a:t>
            </a:r>
            <a:r>
              <a:rPr lang="en-US" sz="3000" dirty="0" err="1" smtClean="0"/>
              <a:t>alle</a:t>
            </a:r>
            <a:r>
              <a:rPr lang="en-US" sz="3000" dirty="0" smtClean="0"/>
              <a:t> </a:t>
            </a:r>
            <a:r>
              <a:rPr lang="en-US" sz="3000" dirty="0" err="1" smtClean="0"/>
              <a:t>voorbeelden</a:t>
            </a:r>
            <a:r>
              <a:rPr lang="en-US" sz="3000" dirty="0" smtClean="0"/>
              <a:t> en </a:t>
            </a:r>
            <a:r>
              <a:rPr lang="en-US" sz="3000" dirty="0" err="1" smtClean="0"/>
              <a:t>oplossingen</a:t>
            </a:r>
            <a:r>
              <a:rPr lang="en-US" sz="3000" dirty="0" smtClean="0"/>
              <a:t> t/m </a:t>
            </a:r>
            <a:r>
              <a:rPr lang="en-US" sz="3000" dirty="0" err="1" smtClean="0"/>
              <a:t>opdracht</a:t>
            </a:r>
            <a:r>
              <a:rPr lang="en-US" sz="3000" dirty="0" smtClean="0"/>
              <a:t> 12.</a:t>
            </a:r>
          </a:p>
          <a:p>
            <a:pPr marL="512762" indent="-404812" algn="l">
              <a:lnSpc>
                <a:spcPct val="150000"/>
              </a:lnSpc>
              <a:buClr>
                <a:srgbClr val="000000"/>
              </a:buClr>
              <a:buSzPct val="45000"/>
              <a:buChar char="●"/>
            </a:pPr>
            <a:r>
              <a:rPr lang="en-US" sz="3000" dirty="0"/>
              <a:t>D</a:t>
            </a:r>
            <a:r>
              <a:rPr lang="en-US" sz="3000" dirty="0" smtClean="0"/>
              <a:t>e </a:t>
            </a:r>
            <a:r>
              <a:rPr lang="en-US" sz="3000" dirty="0"/>
              <a:t>“</a:t>
            </a:r>
            <a:r>
              <a:rPr lang="en-US" sz="3000" dirty="0" smtClean="0"/>
              <a:t>an-array-primer/data”-</a:t>
            </a:r>
            <a:r>
              <a:rPr lang="en-US" sz="3000" dirty="0"/>
              <a:t>directory </a:t>
            </a:r>
            <a:r>
              <a:rPr lang="en-US" sz="3000" dirty="0" err="1" smtClean="0"/>
              <a:t>bevat</a:t>
            </a:r>
            <a:r>
              <a:rPr lang="en-US" sz="3000" dirty="0" smtClean="0"/>
              <a:t> </a:t>
            </a:r>
            <a:r>
              <a:rPr lang="en-US" sz="3000" dirty="0" err="1" smtClean="0"/>
              <a:t>een</a:t>
            </a:r>
            <a:r>
              <a:rPr lang="en-US" sz="3000" dirty="0"/>
              <a:t> </a:t>
            </a:r>
            <a:r>
              <a:rPr lang="en-US" sz="3000" dirty="0" smtClean="0"/>
              <a:t>JavaScript-</a:t>
            </a:r>
            <a:r>
              <a:rPr lang="en-US" sz="3000" dirty="0" err="1" smtClean="0"/>
              <a:t>bestand</a:t>
            </a:r>
            <a:r>
              <a:rPr lang="en-US" sz="3000" dirty="0" smtClean="0"/>
              <a:t> </a:t>
            </a:r>
            <a:r>
              <a:rPr lang="en-US" sz="3000" dirty="0" err="1" smtClean="0"/>
              <a:t>dat</a:t>
            </a:r>
            <a:r>
              <a:rPr lang="en-US" sz="3000" dirty="0" smtClean="0"/>
              <a:t> </a:t>
            </a:r>
            <a:r>
              <a:rPr lang="en-US" sz="3000" dirty="0" err="1" smtClean="0"/>
              <a:t>gebruikt</a:t>
            </a:r>
            <a:r>
              <a:rPr lang="en-US" sz="3000" dirty="0" smtClean="0"/>
              <a:t> </a:t>
            </a:r>
            <a:r>
              <a:rPr lang="en-US" sz="3000" dirty="0" err="1" smtClean="0"/>
              <a:t>wordt</a:t>
            </a:r>
            <a:r>
              <a:rPr lang="en-US" sz="3000" dirty="0" smtClean="0"/>
              <a:t> in de scenario-appendix.</a:t>
            </a:r>
          </a:p>
        </p:txBody>
      </p:sp>
      <p:sp>
        <p:nvSpPr>
          <p:cNvPr id="45" name="Wat is een array?"/>
          <p:cNvSpPr txBox="1">
            <a:spLocks noGrp="1"/>
          </p:cNvSpPr>
          <p:nvPr>
            <p:ph type="title"/>
          </p:nvPr>
        </p:nvSpPr>
        <p:spPr>
          <a:xfrm>
            <a:off x="652288" y="389324"/>
            <a:ext cx="11708420" cy="1614672"/>
          </a:xfrm>
          <a:prstGeom prst="rect">
            <a:avLst/>
          </a:prstGeom>
          <a:solidFill>
            <a:srgbClr val="FFFFC8"/>
          </a:solidFill>
        </p:spPr>
        <p:txBody>
          <a:bodyPr anchor="t">
            <a:normAutofit/>
          </a:bodyPr>
          <a:lstStyle/>
          <a:p>
            <a:pPr algn="l">
              <a:defRPr sz="4000" spc="399"/>
            </a:pPr>
            <a:r>
              <a:rPr lang="en-US" dirty="0" err="1" smtClean="0"/>
              <a:t>Eerst</a:t>
            </a:r>
            <a:r>
              <a:rPr lang="en-US" dirty="0" smtClean="0"/>
              <a:t> even </a:t>
            </a:r>
            <a:r>
              <a:rPr lang="en-US" dirty="0" err="1" smtClean="0"/>
              <a:t>dit</a:t>
            </a:r>
            <a:r>
              <a:rPr lang="en-US" dirty="0" smtClean="0"/>
              <a:t>...</a:t>
            </a:r>
            <a:br>
              <a:rPr lang="en-US" dirty="0" smtClean="0"/>
            </a:br>
            <a:r>
              <a:rPr lang="en-US" sz="2800" spc="279" dirty="0"/>
              <a:t/>
            </a:r>
            <a:br>
              <a:rPr lang="en-US" sz="2800" spc="279" dirty="0"/>
            </a:br>
            <a:r>
              <a:rPr lang="en-US" sz="2800" spc="279" dirty="0" smtClean="0"/>
              <a:t>Over het </a:t>
            </a:r>
            <a:r>
              <a:rPr lang="en-US" sz="2800" spc="279" dirty="0" err="1" smtClean="0"/>
              <a:t>lesmateriaal</a:t>
            </a:r>
            <a:endParaRPr sz="2800" spc="279" dirty="0"/>
          </a:p>
        </p:txBody>
      </p:sp>
      <p:pic>
        <p:nvPicPr>
          <p:cNvPr id="46" name="image.png" descr="image.png">
            <a:hlinkClick r:id="rId3" action="ppaction://hlinksldjump"/>
          </p:cNvPr>
          <p:cNvPicPr>
            <a:picLocks noChangeAspect="1"/>
          </p:cNvPicPr>
          <p:nvPr/>
        </p:nvPicPr>
        <p:blipFill>
          <a:blip r:embed="rId2">
            <a:extLst/>
          </a:blip>
          <a:stretch>
            <a:fillRect/>
          </a:stretch>
        </p:blipFill>
        <p:spPr>
          <a:xfrm>
            <a:off x="11500095" y="370882"/>
            <a:ext cx="868809" cy="868809"/>
          </a:xfrm>
          <a:prstGeom prst="rect">
            <a:avLst/>
          </a:prstGeom>
          <a:ln w="38100">
            <a:solidFill>
              <a:srgbClr val="FFFF00"/>
            </a:solidFill>
            <a:miter lim="400000"/>
          </a:ln>
        </p:spPr>
      </p:pic>
    </p:spTree>
    <p:extLst>
      <p:ext uri="{BB962C8B-B14F-4D97-AF65-F5344CB8AC3E}">
        <p14:creationId xmlns:p14="http://schemas.microsoft.com/office/powerpoint/2010/main" val="13495341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Raadsels in meer dimensie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endParaRPr sz="2800" spc="279"/>
          </a:p>
        </p:txBody>
      </p:sp>
      <p:pic>
        <p:nvPicPr>
          <p:cNvPr id="410" name="image.png" descr="image.png">
            <a:hlinkClick r:id="rId2" action="ppaction://hlinksldjump"/>
          </p:cNvPr>
          <p:cNvPicPr>
            <a:picLocks noChangeAspect="1"/>
          </p:cNvPicPr>
          <p:nvPr/>
        </p:nvPicPr>
        <p:blipFill>
          <a:blip r:embed="rId3">
            <a:extLst/>
          </a:blip>
          <a:stretch>
            <a:fillRect/>
          </a:stretch>
        </p:blipFill>
        <p:spPr>
          <a:xfrm>
            <a:off x="11500095" y="370882"/>
            <a:ext cx="868809" cy="868809"/>
          </a:xfrm>
          <a:prstGeom prst="rect">
            <a:avLst/>
          </a:prstGeom>
          <a:ln w="38100">
            <a:solidFill>
              <a:srgbClr val="FFFF00"/>
            </a:solidFill>
            <a:miter lim="400000"/>
          </a:ln>
        </p:spPr>
      </p:pic>
      <p:sp>
        <p:nvSpPr>
          <p:cNvPr id="411"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a:p>
        </p:txBody>
      </p:sp>
      <p:pic>
        <p:nvPicPr>
          <p:cNvPr id="413" name="yellow-balls-in-a-circular-machine.gif" descr="yellow-balls-in-a-circular-machine.gif"/>
          <p:cNvPicPr>
            <a:picLocks/>
          </p:cNvPicPr>
          <p:nvPr/>
        </p:nvPicPr>
        <p:blipFill>
          <a:blip r:embed="rId4">
            <a:extLst/>
          </a:blip>
          <a:stretch>
            <a:fillRect/>
          </a:stretch>
        </p:blipFill>
        <p:spPr>
          <a:xfrm>
            <a:off x="3000731" y="2210790"/>
            <a:ext cx="7003338" cy="700333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Raadsels in meer dimensies  Wat komt er aan bod?"/>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Wat komt er aan bod?</a:t>
            </a:r>
          </a:p>
        </p:txBody>
      </p:sp>
      <p:sp>
        <p:nvSpPr>
          <p:cNvPr id="416" name="Over dimensies en afmeting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Over dimensies en afmetingen.</a:t>
            </a:r>
          </a:p>
          <a:p>
            <a:pPr marL="512762" indent="-404812">
              <a:buClr>
                <a:srgbClr val="000000"/>
              </a:buClr>
              <a:buSzPct val="45000"/>
              <a:buChar char="●"/>
            </a:pPr>
            <a:r>
              <a:rPr dirty="0"/>
              <a:t>Waarom meer-dimensionale arrays?</a:t>
            </a:r>
          </a:p>
          <a:p>
            <a:pPr marL="512762" indent="-404812">
              <a:buClr>
                <a:srgbClr val="000000"/>
              </a:buClr>
              <a:buSzPct val="45000"/>
              <a:buChar char="●"/>
            </a:pPr>
            <a:r>
              <a:rPr dirty="0"/>
              <a:t>Nieuwe ladekasten.</a:t>
            </a:r>
          </a:p>
          <a:p>
            <a:pPr marL="512762" indent="-404812">
              <a:buClr>
                <a:srgbClr val="000000"/>
              </a:buClr>
              <a:buSzPct val="45000"/>
              <a:buChar char="●"/>
            </a:pPr>
            <a:r>
              <a:rPr dirty="0"/>
              <a:t>Samenvatting.</a:t>
            </a:r>
          </a:p>
          <a:p>
            <a:pPr marL="512762" indent="-404812">
              <a:buClr>
                <a:srgbClr val="000000"/>
              </a:buClr>
              <a:buSzPct val="45000"/>
              <a:buChar char="●"/>
            </a:pPr>
            <a:r>
              <a:rPr dirty="0"/>
              <a:t>Vragenuurtje.</a:t>
            </a:r>
          </a:p>
        </p:txBody>
      </p:sp>
      <p:pic>
        <p:nvPicPr>
          <p:cNvPr id="41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Raadsels in meer dimensies  Over dimensies en afmeting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Over dimensies en afmetingen</a:t>
            </a:r>
          </a:p>
        </p:txBody>
      </p:sp>
      <p:pic>
        <p:nvPicPr>
          <p:cNvPr id="42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22" name="Tot nu toe heb je alleen nog maar 1-dimensionale arrays gezi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Tot nu toe heb je alleen nog maar 1-dimensionale arrays gezien.</a:t>
            </a:r>
          </a:p>
          <a:p>
            <a:pPr marL="512762" indent="-404812">
              <a:buClr>
                <a:srgbClr val="000000"/>
              </a:buClr>
              <a:buSzPct val="45000"/>
              <a:buChar char="●"/>
            </a:pPr>
            <a:r>
              <a:rPr dirty="0"/>
              <a:t>Dat was al tamelijk spannend. Toch?</a:t>
            </a:r>
          </a:p>
          <a:p>
            <a:pPr marL="512762" indent="-404812">
              <a:buClr>
                <a:srgbClr val="000000"/>
              </a:buClr>
              <a:buSzPct val="45000"/>
              <a:buChar char="●"/>
            </a:pPr>
            <a:r>
              <a:rPr dirty="0"/>
              <a:t>We maken het nog wat spannender met 2-, 3- en 3+-dimensionale arrays.</a:t>
            </a:r>
          </a:p>
          <a:p>
            <a:pPr marL="512762" indent="-404812">
              <a:buClr>
                <a:srgbClr val="000000"/>
              </a:buClr>
              <a:buSzPct val="45000"/>
              <a:buChar char="●"/>
            </a:pPr>
            <a:r>
              <a:rPr dirty="0"/>
              <a:t>Voor het goede begrip:</a:t>
            </a:r>
          </a:p>
          <a:p>
            <a:pPr marL="1136315" lvl="1" indent="-501315">
              <a:buSzPct val="100000"/>
              <a:buAutoNum type="alphaLcPeriod"/>
            </a:pPr>
            <a:r>
              <a:rPr dirty="0"/>
              <a:t>Dimensie bepaalt de vorm van een array.</a:t>
            </a:r>
          </a:p>
          <a:p>
            <a:pPr marL="1136315" lvl="1" indent="-501315">
              <a:buSzPct val="100000"/>
              <a:buAutoNum type="alphaLcPeriod"/>
            </a:pPr>
            <a:r>
              <a:rPr dirty="0"/>
              <a:t>Afmeting bepaalt de grootte van een array.</a:t>
            </a:r>
          </a:p>
          <a:p>
            <a:pPr marL="512762" indent="-404812">
              <a:buClr>
                <a:srgbClr val="000000"/>
              </a:buClr>
              <a:buSzPct val="45000"/>
              <a:buChar char="●"/>
            </a:pPr>
            <a:r>
              <a:rPr dirty="0"/>
              <a:t>Bijv.: Een 3-dimensionaal array heeft voor elke dimensie een afmeting (lengte x breedte x hoogte).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uiExpand="1" build="p" bldLvl="5"/>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Raadsels in meer dimensies  Altijd maar weer die wiskund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Altijd maar weer die wiskunde!</a:t>
            </a:r>
          </a:p>
        </p:txBody>
      </p:sp>
      <p:pic>
        <p:nvPicPr>
          <p:cNvPr id="42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27" name="We verwaarlozen de link naar de wetenschap niet en daarom - er valt niet aan te ontkomen - een heel klein beetje wiskunde:…"/>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We verwaarlozen de link naar de wetenschap niet en daarom - er valt </a:t>
            </a:r>
            <a:r>
              <a:rPr lang="en-US" dirty="0" smtClean="0"/>
              <a:t>helaas </a:t>
            </a:r>
            <a:r>
              <a:rPr dirty="0" smtClean="0"/>
              <a:t>niet </a:t>
            </a:r>
            <a:r>
              <a:rPr dirty="0"/>
              <a:t>aan te ontkomen - een heel klein beetje </a:t>
            </a:r>
            <a:r>
              <a:rPr dirty="0" smtClean="0"/>
              <a:t>wiskunde</a:t>
            </a:r>
            <a:r>
              <a:rPr lang="en-US" dirty="0" smtClean="0"/>
              <a:t> (meetkunde om precies te zijn)</a:t>
            </a:r>
            <a:r>
              <a:rPr dirty="0" smtClean="0"/>
              <a:t>:</a:t>
            </a:r>
            <a:endParaRPr dirty="0"/>
          </a:p>
          <a:p>
            <a:pPr marL="909052" lvl="1" indent="-401052">
              <a:lnSpc>
                <a:spcPct val="100000"/>
              </a:lnSpc>
              <a:buSzPct val="100000"/>
              <a:buAutoNum type="arabicPeriod"/>
            </a:pPr>
            <a:r>
              <a:rPr dirty="0"/>
              <a:t>Een punt heeft geen dimensies.</a:t>
            </a:r>
          </a:p>
          <a:p>
            <a:pPr marL="909052" lvl="1" indent="-401052">
              <a:lnSpc>
                <a:spcPct val="100000"/>
              </a:lnSpc>
              <a:buSzPct val="100000"/>
              <a:buAutoNum type="arabicPeriod"/>
            </a:pPr>
            <a:r>
              <a:rPr dirty="0"/>
              <a:t>Een lijn heeft één dimensie en bestaat uit oneindig veel punten naast elkaar.</a:t>
            </a:r>
          </a:p>
          <a:p>
            <a:pPr marL="909052" lvl="1" indent="-401052">
              <a:lnSpc>
                <a:spcPct val="100000"/>
              </a:lnSpc>
              <a:buSzPct val="100000"/>
              <a:buAutoNum type="arabicPeriod"/>
            </a:pPr>
            <a:r>
              <a:rPr dirty="0"/>
              <a:t>Een vlak heeft twee dimensies en bestaat uit oneindig veel lijnen naast elkaar.</a:t>
            </a:r>
          </a:p>
          <a:p>
            <a:pPr marL="909052" lvl="1" indent="-401052">
              <a:lnSpc>
                <a:spcPct val="100000"/>
              </a:lnSpc>
              <a:buSzPct val="100000"/>
              <a:buAutoNum type="arabicPeriod"/>
            </a:pPr>
            <a:r>
              <a:rPr dirty="0"/>
              <a:t>Een volume heeft drie dimensies en bestaat uit oneindig veel gestapelde vlakken.</a:t>
            </a:r>
          </a:p>
          <a:p>
            <a:pPr marL="909052" lvl="1" indent="-401052">
              <a:lnSpc>
                <a:spcPct val="100000"/>
              </a:lnSpc>
              <a:buSzPct val="100000"/>
              <a:buAutoNum type="arabicPeriod"/>
            </a:pPr>
            <a:r>
              <a:rPr dirty="0"/>
              <a:t>De tijd...?</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uiExpand="1" build="p" bldLvl="5"/>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Raadsels in meer dimensies  Een innige relati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Een innige relatie</a:t>
            </a:r>
          </a:p>
        </p:txBody>
      </p:sp>
      <p:pic>
        <p:nvPicPr>
          <p:cNvPr id="43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32" name="Hoe verhoudt zich de wiskunde tot arrays?…"/>
          <p:cNvSpPr txBox="1">
            <a:spLocks noGrp="1"/>
          </p:cNvSpPr>
          <p:nvPr>
            <p:ph type="body" idx="1"/>
          </p:nvPr>
        </p:nvSpPr>
        <p:spPr>
          <a:xfrm>
            <a:off x="648190" y="2206724"/>
            <a:ext cx="11708420" cy="7294627"/>
          </a:xfrm>
          <a:prstGeom prst="rect">
            <a:avLst/>
          </a:prstGeom>
        </p:spPr>
        <p:txBody>
          <a:bodyPr>
            <a:noAutofit/>
          </a:bodyPr>
          <a:lstStyle/>
          <a:p>
            <a:pPr marL="512762" indent="-404812">
              <a:buClr>
                <a:srgbClr val="000000"/>
              </a:buClr>
              <a:buSzPct val="45000"/>
              <a:buChar char="●"/>
            </a:pPr>
            <a:r>
              <a:rPr dirty="0"/>
              <a:t>Hoe verhoudt zich de </a:t>
            </a:r>
            <a:r>
              <a:rPr lang="en-US" dirty="0" smtClean="0"/>
              <a:t>meet</a:t>
            </a:r>
            <a:r>
              <a:rPr dirty="0" smtClean="0"/>
              <a:t>kunde </a:t>
            </a:r>
            <a:r>
              <a:rPr dirty="0"/>
              <a:t>tot arrays?</a:t>
            </a:r>
          </a:p>
          <a:p>
            <a:pPr marL="909052" lvl="1" indent="-401052">
              <a:lnSpc>
                <a:spcPct val="100000"/>
              </a:lnSpc>
              <a:buSzPct val="100000"/>
              <a:buAutoNum type="arabicPeriod"/>
            </a:pPr>
            <a:r>
              <a:rPr dirty="0"/>
              <a:t>Een eenvoudige variabele </a:t>
            </a:r>
            <a:r>
              <a:rPr dirty="0" smtClean="0"/>
              <a:t>(</a:t>
            </a:r>
            <a:r>
              <a:rPr lang="en-US" dirty="0" smtClean="0"/>
              <a:t>vergelijkbaar met </a:t>
            </a:r>
            <a:r>
              <a:rPr dirty="0" smtClean="0"/>
              <a:t>een </a:t>
            </a:r>
            <a:r>
              <a:rPr dirty="0"/>
              <a:t>punt) heeft geen index.</a:t>
            </a:r>
          </a:p>
          <a:p>
            <a:pPr marL="909052" lvl="1" indent="-401052">
              <a:lnSpc>
                <a:spcPct val="100000"/>
              </a:lnSpc>
              <a:buSzPct val="100000"/>
              <a:buAutoNum type="arabicPeriod"/>
            </a:pPr>
            <a:r>
              <a:rPr dirty="0"/>
              <a:t>Een één-dimensionaal array </a:t>
            </a:r>
            <a:r>
              <a:rPr dirty="0" smtClean="0"/>
              <a:t>(</a:t>
            </a:r>
            <a:r>
              <a:rPr lang="en-US" dirty="0"/>
              <a:t>vergelijkbaar met </a:t>
            </a:r>
            <a:r>
              <a:rPr dirty="0" smtClean="0"/>
              <a:t>een </a:t>
            </a:r>
            <a:r>
              <a:rPr dirty="0"/>
              <a:t>lijn) heeft één index voor alle array-elementen.</a:t>
            </a:r>
          </a:p>
          <a:p>
            <a:pPr marL="909052" lvl="1" indent="-401052">
              <a:lnSpc>
                <a:spcPct val="100000"/>
              </a:lnSpc>
              <a:buSzPct val="100000"/>
              <a:buAutoNum type="arabicPeriod"/>
            </a:pPr>
            <a:r>
              <a:rPr dirty="0"/>
              <a:t>Een twee-dimensionaal array </a:t>
            </a:r>
            <a:r>
              <a:rPr dirty="0" smtClean="0"/>
              <a:t>(</a:t>
            </a:r>
            <a:r>
              <a:rPr lang="en-US" dirty="0"/>
              <a:t>vergelijkbaar met </a:t>
            </a:r>
            <a:r>
              <a:rPr dirty="0" smtClean="0"/>
              <a:t>een </a:t>
            </a:r>
            <a:r>
              <a:rPr dirty="0"/>
              <a:t>vlak) heeft een index voor alle lijnen én een index voor alle array-elementen.</a:t>
            </a:r>
          </a:p>
          <a:p>
            <a:pPr marL="909052" lvl="1" indent="-401052">
              <a:lnSpc>
                <a:spcPct val="100000"/>
              </a:lnSpc>
              <a:buSzPct val="100000"/>
              <a:buAutoNum type="arabicPeriod"/>
            </a:pPr>
            <a:r>
              <a:rPr dirty="0"/>
              <a:t>Een drie-dimensionaal array </a:t>
            </a:r>
            <a:r>
              <a:rPr dirty="0" smtClean="0"/>
              <a:t>(</a:t>
            </a:r>
            <a:r>
              <a:rPr lang="en-US" dirty="0"/>
              <a:t>vergelijkbaar met </a:t>
            </a:r>
            <a:r>
              <a:rPr dirty="0" smtClean="0"/>
              <a:t>een </a:t>
            </a:r>
            <a:r>
              <a:rPr dirty="0"/>
              <a:t>volume) heeft een index voor alle vlakken én een index voor alle lijnen én een index voor alle array-elementen.</a:t>
            </a:r>
          </a:p>
          <a:p>
            <a:pPr marL="909052" lvl="1" indent="-401052">
              <a:lnSpc>
                <a:spcPct val="100000"/>
              </a:lnSpc>
              <a:buSzPct val="100000"/>
              <a:buAutoNum type="arabicPeriod"/>
            </a:pPr>
            <a:r>
              <a:rPr dirty="0"/>
              <a:t>Een vier-dimensionaal array...?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uiExpand="1" build="p" bldLvl="5"/>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Raadsels in meer dimensies  Hoe stel ik me die dimensies voor?"/>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Hoe stel ik me die dimensies voor?</a:t>
            </a:r>
          </a:p>
        </p:txBody>
      </p:sp>
      <p:pic>
        <p:nvPicPr>
          <p:cNvPr id="43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37"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a:p>
        </p:txBody>
      </p:sp>
      <p:pic>
        <p:nvPicPr>
          <p:cNvPr id="439" name="arrays-visualised-1.png" descr="arrays-visualised-1.png"/>
          <p:cNvPicPr>
            <a:picLocks noChangeAspect="1"/>
          </p:cNvPicPr>
          <p:nvPr/>
        </p:nvPicPr>
        <p:blipFill>
          <a:blip r:embed="rId3">
            <a:extLst/>
          </a:blip>
          <a:stretch>
            <a:fillRect/>
          </a:stretch>
        </p:blipFill>
        <p:spPr>
          <a:xfrm>
            <a:off x="671356" y="2223509"/>
            <a:ext cx="11662088" cy="614993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Raadsels in meer dimensies  Waarom meer-dimensionale array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Waarom meer-dimensionale arrays?</a:t>
            </a:r>
          </a:p>
        </p:txBody>
      </p:sp>
      <p:pic>
        <p:nvPicPr>
          <p:cNvPr id="442"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43" name="1-dimensionale arrays voor de opslag van o.a.:…"/>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1-dimensionale arrays voor de opslag van o.a.:</a:t>
            </a:r>
          </a:p>
          <a:p>
            <a:pPr marL="909052" lvl="1" indent="-401052">
              <a:buSzPct val="100000"/>
              <a:buAutoNum type="arabicPeriod"/>
            </a:pPr>
            <a:r>
              <a:rPr dirty="0"/>
              <a:t>Strings, een speciale ("read-only") array-vorm</a:t>
            </a:r>
            <a:r>
              <a:rPr dirty="0" smtClean="0"/>
              <a:t>.</a:t>
            </a:r>
            <a:r>
              <a:rPr dirty="0"/>
              <a:t/>
            </a:r>
            <a:br>
              <a:rPr dirty="0"/>
            </a:br>
            <a:r>
              <a:rPr sz="2200" spc="110" dirty="0"/>
              <a:t/>
            </a:r>
            <a:br>
              <a:rPr sz="2200" spc="110" dirty="0"/>
            </a:br>
            <a:r>
              <a:rPr sz="2200" spc="110" dirty="0"/>
              <a:t/>
            </a:r>
            <a:br>
              <a:rPr sz="2200" spc="110" dirty="0"/>
            </a:br>
            <a:endParaRPr sz="2200" spc="110" dirty="0"/>
          </a:p>
          <a:p>
            <a:pPr marL="909052" lvl="1" indent="-401052">
              <a:buSzPct val="100000"/>
              <a:buAutoNum type="arabicPeriod"/>
            </a:pPr>
            <a:r>
              <a:rPr dirty="0"/>
              <a:t>Tijd-gerelateerde (gem. temperatuur per maand).</a:t>
            </a:r>
            <a:br>
              <a:rPr dirty="0"/>
            </a:br>
            <a:r>
              <a:rPr dirty="0"/>
              <a:t/>
            </a:r>
            <a:br>
              <a:rPr dirty="0"/>
            </a:br>
            <a:endParaRPr dirty="0"/>
          </a:p>
          <a:p>
            <a:pPr marL="909052" lvl="1" indent="-401052">
              <a:buSzPct val="100000"/>
              <a:buAutoNum type="arabicPeriod"/>
            </a:pPr>
            <a:r>
              <a:rPr dirty="0"/>
              <a:t>Inventarissen (arrays van strings).</a:t>
            </a:r>
          </a:p>
        </p:txBody>
      </p:sp>
      <p:pic>
        <p:nvPicPr>
          <p:cNvPr id="445" name="let text = 'That array ate all data!';…" descr="let text = 'That array ate all data!';…"/>
          <p:cNvPicPr>
            <a:picLocks/>
          </p:cNvPicPr>
          <p:nvPr/>
        </p:nvPicPr>
        <p:blipFill>
          <a:blip r:embed="rId3">
            <a:extLst/>
          </a:blip>
          <a:stretch>
            <a:fillRect/>
          </a:stretch>
        </p:blipFill>
        <p:spPr>
          <a:xfrm>
            <a:off x="415748" y="3308590"/>
            <a:ext cx="12186003" cy="1921428"/>
          </a:xfrm>
          <a:prstGeom prst="rect">
            <a:avLst/>
          </a:prstGeom>
        </p:spPr>
      </p:pic>
      <p:pic>
        <p:nvPicPr>
          <p:cNvPr id="446" name="let gemTemp = […" descr="let gemTemp = […"/>
          <p:cNvPicPr>
            <a:picLocks/>
          </p:cNvPicPr>
          <p:nvPr/>
        </p:nvPicPr>
        <p:blipFill>
          <a:blip r:embed="rId4">
            <a:extLst/>
          </a:blip>
          <a:stretch>
            <a:fillRect/>
          </a:stretch>
        </p:blipFill>
        <p:spPr>
          <a:xfrm>
            <a:off x="448533" y="5252158"/>
            <a:ext cx="12186003" cy="1736381"/>
          </a:xfrm>
          <a:prstGeom prst="rect">
            <a:avLst/>
          </a:prstGeom>
        </p:spPr>
      </p:pic>
      <p:pic>
        <p:nvPicPr>
          <p:cNvPr id="447" name="let uitgeleend = […" descr="let uitgeleend = […"/>
          <p:cNvPicPr>
            <a:picLocks/>
          </p:cNvPicPr>
          <p:nvPr/>
        </p:nvPicPr>
        <p:blipFill>
          <a:blip r:embed="rId5">
            <a:extLst/>
          </a:blip>
          <a:stretch>
            <a:fillRect/>
          </a:stretch>
        </p:blipFill>
        <p:spPr>
          <a:xfrm>
            <a:off x="481319" y="7146686"/>
            <a:ext cx="12186002" cy="1921428"/>
          </a:xfrm>
          <a:prstGeom prst="rect">
            <a:avLst/>
          </a:prstGeom>
        </p:spPr>
      </p:pic>
      <p:sp>
        <p:nvSpPr>
          <p:cNvPr id="448" name="Vb. 16"/>
          <p:cNvSpPr txBox="1"/>
          <p:nvPr/>
        </p:nvSpPr>
        <p:spPr>
          <a:xfrm>
            <a:off x="11561698" y="3598626"/>
            <a:ext cx="687064"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16</a:t>
            </a:r>
          </a:p>
        </p:txBody>
      </p:sp>
      <p:sp>
        <p:nvSpPr>
          <p:cNvPr id="449" name="Vb. 17"/>
          <p:cNvSpPr txBox="1"/>
          <p:nvPr/>
        </p:nvSpPr>
        <p:spPr>
          <a:xfrm>
            <a:off x="11580451" y="5568322"/>
            <a:ext cx="674618"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a:t>
            </a:r>
            <a:r>
              <a:rPr dirty="0"/>
              <a:t>17</a:t>
            </a:r>
          </a:p>
        </p:txBody>
      </p:sp>
      <p:sp>
        <p:nvSpPr>
          <p:cNvPr id="450" name="Vb. 18"/>
          <p:cNvSpPr txBox="1"/>
          <p:nvPr/>
        </p:nvSpPr>
        <p:spPr>
          <a:xfrm>
            <a:off x="11580451" y="7438106"/>
            <a:ext cx="686886"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a:t>
            </a:r>
            <a:r>
              <a:rPr dirty="0"/>
              <a:t>18</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uiExpand="1" build="p" bldLvl="5"/>
      <p:bldP spid="448" grpId="0" animBg="1"/>
      <p:bldP spid="449" grpId="0" animBg="1"/>
      <p:bldP spid="45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Raadsels in meer dimensies  Waarom meer-dimensionale array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Waarom meer-dimensionale arrays?</a:t>
            </a:r>
          </a:p>
        </p:txBody>
      </p:sp>
      <p:pic>
        <p:nvPicPr>
          <p:cNvPr id="45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54" name="2-dimensionale arrays voor de opslag van o.a.:…"/>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2-dimensionale arrays voor de opslag van o.a.:</a:t>
            </a:r>
          </a:p>
          <a:p>
            <a:pPr marL="909052" lvl="1" indent="-401052">
              <a:buSzPct val="100000"/>
              <a:buAutoNum type="arabicPeriod"/>
            </a:pPr>
            <a:r>
              <a:rPr dirty="0"/>
              <a:t>Spelborden (schaken, dammen, etc.) en puzzles.</a:t>
            </a:r>
          </a:p>
          <a:p>
            <a:pPr marL="909052" lvl="1" indent="-401052">
              <a:buSzPct val="100000"/>
              <a:buAutoNum type="arabicPeriod"/>
            </a:pPr>
            <a:r>
              <a:rPr dirty="0"/>
              <a:t>Pixels (beeldpunten).</a:t>
            </a:r>
          </a:p>
          <a:p>
            <a:pPr marL="909052" lvl="1" indent="-401052">
              <a:buSzPct val="100000"/>
              <a:buAutoNum type="arabicPeriod"/>
            </a:pPr>
            <a:r>
              <a:rPr dirty="0"/>
              <a:t>Spreadsheets.</a:t>
            </a:r>
          </a:p>
          <a:p>
            <a:pPr marL="909052" lvl="1" indent="-401052">
              <a:buSzPct val="100000"/>
              <a:buAutoNum type="arabicPeriod"/>
            </a:pPr>
            <a:r>
              <a:rPr dirty="0"/>
              <a:t>Matrices (worden gebruikt in hogere wiskunde, voor computer graphics en beeldverwerking, machine-learning, data-analyse, etc.).</a:t>
            </a:r>
          </a:p>
          <a:p>
            <a:pPr marL="909052" lvl="1" indent="-401052">
              <a:buSzPct val="100000"/>
              <a:buAutoNum type="arabicPeriod"/>
            </a:pPr>
            <a:r>
              <a:rPr dirty="0"/>
              <a:t>Tabellen.</a:t>
            </a:r>
          </a:p>
          <a:p>
            <a:pPr marL="512762" indent="-404812">
              <a:buClr>
                <a:srgbClr val="000000"/>
              </a:buClr>
              <a:buSzPct val="45000"/>
              <a:buChar char="●"/>
            </a:pPr>
            <a:r>
              <a:rPr dirty="0"/>
              <a:t>Bedenk voorbeelden van arrays voor deze vijf toepassingsgebieden.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uiExpand="1" build="p" bldLvl="5"/>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Raadsels in meer dimensies  Waarom meer-dimensionale array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Waarom meer-dimensionale arrays?</a:t>
            </a:r>
          </a:p>
        </p:txBody>
      </p:sp>
      <p:pic>
        <p:nvPicPr>
          <p:cNvPr id="45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59" name="Body"/>
          <p:cNvSpPr txBox="1">
            <a:spLocks noGrp="1"/>
          </p:cNvSpPr>
          <p:nvPr>
            <p:ph type="body" idx="1"/>
          </p:nvPr>
        </p:nvSpPr>
        <p:spPr>
          <a:xfrm>
            <a:off x="648190" y="2206725"/>
            <a:ext cx="11708420" cy="7011468"/>
          </a:xfrm>
          <a:prstGeom prst="rect">
            <a:avLst/>
          </a:prstGeom>
        </p:spPr>
        <p:txBody>
          <a:bodyPr>
            <a:noAutofit/>
          </a:bodyPr>
          <a:lstStyle/>
          <a:p>
            <a:pPr marL="401052" indent="-401052">
              <a:buSzPct val="100000"/>
              <a:buAutoNum type="arabicPeriod"/>
            </a:pPr>
            <a:r>
              <a:t/>
            </a:r>
            <a:br/>
            <a:r>
              <a:rPr sz="2200" spc="110"/>
              <a:t/>
            </a:r>
            <a:br>
              <a:rPr sz="2200" spc="110"/>
            </a:br>
            <a:r>
              <a:rPr sz="2200" spc="110"/>
              <a:t/>
            </a:r>
            <a:br>
              <a:rPr sz="2200" spc="110"/>
            </a:br>
            <a:endParaRPr sz="2200" spc="110"/>
          </a:p>
          <a:p>
            <a:pPr marL="401052" indent="-401052">
              <a:buSzPct val="100000"/>
              <a:buAutoNum type="arabicPeriod"/>
            </a:pPr>
            <a:r>
              <a:t> </a:t>
            </a:r>
            <a:br/>
            <a:r>
              <a:rPr sz="2200" spc="110"/>
              <a:t/>
            </a:r>
            <a:br>
              <a:rPr sz="2200" spc="110"/>
            </a:br>
            <a:r>
              <a:rPr sz="2200" spc="110"/>
              <a:t/>
            </a:r>
            <a:br>
              <a:rPr sz="2200" spc="110"/>
            </a:br>
            <a:endParaRPr sz="2200" spc="110"/>
          </a:p>
          <a:p>
            <a:pPr marL="401052" indent="-401052">
              <a:buSzPct val="100000"/>
              <a:buAutoNum type="arabicPeriod"/>
            </a:pPr>
            <a:r>
              <a:t> </a:t>
            </a:r>
            <a:br/>
            <a:endParaRPr/>
          </a:p>
        </p:txBody>
      </p:sp>
      <p:pic>
        <p:nvPicPr>
          <p:cNvPr id="461" name="let schaakbord = […" descr="let schaakbord = […"/>
          <p:cNvPicPr>
            <a:picLocks/>
          </p:cNvPicPr>
          <p:nvPr/>
        </p:nvPicPr>
        <p:blipFill>
          <a:blip r:embed="rId3">
            <a:extLst/>
          </a:blip>
          <a:stretch>
            <a:fillRect/>
          </a:stretch>
        </p:blipFill>
        <p:spPr>
          <a:xfrm>
            <a:off x="885669" y="2027932"/>
            <a:ext cx="11748867" cy="2264327"/>
          </a:xfrm>
          <a:prstGeom prst="rect">
            <a:avLst/>
          </a:prstGeom>
        </p:spPr>
      </p:pic>
      <p:pic>
        <p:nvPicPr>
          <p:cNvPr id="462" name="let afbeelding = […" descr="let afbeelding = […"/>
          <p:cNvPicPr>
            <a:picLocks/>
          </p:cNvPicPr>
          <p:nvPr/>
        </p:nvPicPr>
        <p:blipFill>
          <a:blip r:embed="rId4">
            <a:extLst/>
          </a:blip>
          <a:stretch>
            <a:fillRect/>
          </a:stretch>
        </p:blipFill>
        <p:spPr>
          <a:xfrm>
            <a:off x="885669" y="4023622"/>
            <a:ext cx="11748867" cy="2264328"/>
          </a:xfrm>
          <a:prstGeom prst="rect">
            <a:avLst/>
          </a:prstGeom>
        </p:spPr>
      </p:pic>
      <p:pic>
        <p:nvPicPr>
          <p:cNvPr id="463" name="let spreadsheet = […" descr="let spreadsheet = […"/>
          <p:cNvPicPr>
            <a:picLocks/>
          </p:cNvPicPr>
          <p:nvPr/>
        </p:nvPicPr>
        <p:blipFill>
          <a:blip r:embed="rId5">
            <a:extLst/>
          </a:blip>
          <a:stretch>
            <a:fillRect/>
          </a:stretch>
        </p:blipFill>
        <p:spPr>
          <a:xfrm>
            <a:off x="918454" y="5973625"/>
            <a:ext cx="11683298" cy="2607228"/>
          </a:xfrm>
          <a:prstGeom prst="rect">
            <a:avLst/>
          </a:prstGeom>
        </p:spPr>
      </p:pic>
      <p:sp>
        <p:nvSpPr>
          <p:cNvPr id="464" name="Vb. 19"/>
          <p:cNvSpPr txBox="1"/>
          <p:nvPr/>
        </p:nvSpPr>
        <p:spPr>
          <a:xfrm>
            <a:off x="11559829" y="2273574"/>
            <a:ext cx="686531"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19</a:t>
            </a:r>
          </a:p>
        </p:txBody>
      </p:sp>
      <p:sp>
        <p:nvSpPr>
          <p:cNvPr id="465" name="Vb. 20"/>
          <p:cNvSpPr txBox="1"/>
          <p:nvPr/>
        </p:nvSpPr>
        <p:spPr>
          <a:xfrm>
            <a:off x="11531700" y="4486844"/>
            <a:ext cx="737381"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20</a:t>
            </a:r>
          </a:p>
        </p:txBody>
      </p:sp>
      <p:sp>
        <p:nvSpPr>
          <p:cNvPr id="466" name="Vb. 21"/>
          <p:cNvSpPr txBox="1"/>
          <p:nvPr/>
        </p:nvSpPr>
        <p:spPr>
          <a:xfrm>
            <a:off x="11566420" y="6700114"/>
            <a:ext cx="676574"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21</a:t>
            </a:r>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aadsels in meer dimensies  Waarom meer-dimensionale array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Waarom meer-dimensionale arrays?</a:t>
            </a:r>
          </a:p>
        </p:txBody>
      </p:sp>
      <p:pic>
        <p:nvPicPr>
          <p:cNvPr id="46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70" name="Body"/>
          <p:cNvSpPr txBox="1">
            <a:spLocks noGrp="1"/>
          </p:cNvSpPr>
          <p:nvPr>
            <p:ph type="body" idx="1"/>
          </p:nvPr>
        </p:nvSpPr>
        <p:spPr>
          <a:xfrm>
            <a:off x="648190" y="2206725"/>
            <a:ext cx="11708420" cy="7011468"/>
          </a:xfrm>
          <a:prstGeom prst="rect">
            <a:avLst/>
          </a:prstGeom>
        </p:spPr>
        <p:txBody>
          <a:bodyPr>
            <a:noAutofit/>
          </a:bodyPr>
          <a:lstStyle/>
          <a:p>
            <a:pPr marL="401052" indent="-401052">
              <a:buSzPct val="100000"/>
              <a:buAutoNum type="arabicPeriod" startAt="4"/>
            </a:pPr>
            <a:r>
              <a:t> </a:t>
            </a:r>
            <a:br/>
            <a:r>
              <a:t/>
            </a:r>
            <a:br/>
            <a:r>
              <a:t/>
            </a:r>
            <a:br/>
            <a:r>
              <a:t/>
            </a:r>
            <a:br/>
            <a:r>
              <a:t/>
            </a:r>
            <a:br/>
            <a:endParaRPr/>
          </a:p>
          <a:p>
            <a:pPr marL="401052" indent="-401052">
              <a:buSzPct val="100000"/>
              <a:buAutoNum type="arabicPeriod" startAt="4"/>
            </a:pPr>
            <a:r>
              <a:t> </a:t>
            </a:r>
            <a:br/>
            <a:endParaRPr/>
          </a:p>
        </p:txBody>
      </p:sp>
      <p:pic>
        <p:nvPicPr>
          <p:cNvPr id="472" name="let matrixA = […" descr="let matrixA = […"/>
          <p:cNvPicPr>
            <a:picLocks/>
          </p:cNvPicPr>
          <p:nvPr/>
        </p:nvPicPr>
        <p:blipFill>
          <a:blip r:embed="rId3">
            <a:extLst/>
          </a:blip>
          <a:stretch>
            <a:fillRect/>
          </a:stretch>
        </p:blipFill>
        <p:spPr>
          <a:xfrm>
            <a:off x="885669" y="1975325"/>
            <a:ext cx="11748867" cy="3635928"/>
          </a:xfrm>
          <a:prstGeom prst="rect">
            <a:avLst/>
          </a:prstGeom>
        </p:spPr>
      </p:pic>
      <p:pic>
        <p:nvPicPr>
          <p:cNvPr id="473" name="let tabel = […" descr="let tabel = […"/>
          <p:cNvPicPr>
            <a:picLocks/>
          </p:cNvPicPr>
          <p:nvPr/>
        </p:nvPicPr>
        <p:blipFill>
          <a:blip r:embed="rId4">
            <a:extLst/>
          </a:blip>
          <a:stretch>
            <a:fillRect/>
          </a:stretch>
        </p:blipFill>
        <p:spPr>
          <a:xfrm>
            <a:off x="885669" y="5530901"/>
            <a:ext cx="11748867" cy="2264328"/>
          </a:xfrm>
          <a:prstGeom prst="rect">
            <a:avLst/>
          </a:prstGeom>
        </p:spPr>
      </p:pic>
      <p:sp>
        <p:nvSpPr>
          <p:cNvPr id="474" name="Vb. 22"/>
          <p:cNvSpPr txBox="1"/>
          <p:nvPr/>
        </p:nvSpPr>
        <p:spPr>
          <a:xfrm>
            <a:off x="11566420" y="2244579"/>
            <a:ext cx="713734"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22</a:t>
            </a:r>
          </a:p>
        </p:txBody>
      </p:sp>
      <p:sp>
        <p:nvSpPr>
          <p:cNvPr id="475" name="Vb. 23"/>
          <p:cNvSpPr txBox="1"/>
          <p:nvPr/>
        </p:nvSpPr>
        <p:spPr>
          <a:xfrm>
            <a:off x="11588058" y="5888259"/>
            <a:ext cx="714979"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23</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4" name="Body"/>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endParaRPr/>
          </a:p>
        </p:txBody>
      </p:sp>
      <p:sp>
        <p:nvSpPr>
          <p:cNvPr id="45" name="Wat is een array?"/>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rPr dirty="0"/>
              <a:t>Wat is een array?</a:t>
            </a:r>
            <a:br>
              <a:rPr dirty="0"/>
            </a:br>
            <a:r>
              <a:rPr sz="2800" spc="279" dirty="0"/>
              <a:t/>
            </a:r>
            <a:br>
              <a:rPr sz="2800" spc="279" dirty="0"/>
            </a:br>
            <a:endParaRPr sz="2800" spc="279" dirty="0"/>
          </a:p>
        </p:txBody>
      </p:sp>
      <p:pic>
        <p:nvPicPr>
          <p:cNvPr id="46" name="image.png" descr="image.png">
            <a:hlinkClick r:id="rId3" action="ppaction://hlinksldjump"/>
          </p:cNvPr>
          <p:cNvPicPr>
            <a:picLocks noChangeAspect="1"/>
          </p:cNvPicPr>
          <p:nvPr/>
        </p:nvPicPr>
        <p:blipFill>
          <a:blip r:embed="rId2">
            <a:extLst/>
          </a:blip>
          <a:stretch>
            <a:fillRect/>
          </a:stretch>
        </p:blipFill>
        <p:spPr>
          <a:xfrm>
            <a:off x="11500095" y="370882"/>
            <a:ext cx="868809" cy="868809"/>
          </a:xfrm>
          <a:prstGeom prst="rect">
            <a:avLst/>
          </a:prstGeom>
          <a:ln w="38100">
            <a:solidFill>
              <a:srgbClr val="FFFF00"/>
            </a:solidFill>
            <a:miter lim="400000"/>
          </a:ln>
        </p:spPr>
      </p:pic>
      <p:pic>
        <p:nvPicPr>
          <p:cNvPr id="47" name="2d-array.gif" descr="2d-array.gif"/>
          <p:cNvPicPr>
            <a:picLocks/>
          </p:cNvPicPr>
          <p:nvPr/>
        </p:nvPicPr>
        <p:blipFill>
          <a:blip r:embed="rId4">
            <a:extLst/>
          </a:blip>
          <a:stretch>
            <a:fillRect/>
          </a:stretch>
        </p:blipFill>
        <p:spPr>
          <a:xfrm>
            <a:off x="648190" y="2215520"/>
            <a:ext cx="11720714" cy="5073858"/>
          </a:xfrm>
          <a:prstGeom prst="rect">
            <a:avLst/>
          </a:prstGeom>
          <a:ln w="12700">
            <a:miter lim="400000"/>
          </a:ln>
        </p:spPr>
      </p:pic>
    </p:spTree>
    <p:extLst>
      <p:ext uri="{BB962C8B-B14F-4D97-AF65-F5344CB8AC3E}">
        <p14:creationId xmlns:p14="http://schemas.microsoft.com/office/powerpoint/2010/main" val="1087277541"/>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Raadsels in meer dimensies  Waarom meer-dimensionale array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Waarom meer-dimensionale arrays?</a:t>
            </a:r>
          </a:p>
        </p:txBody>
      </p:sp>
      <p:pic>
        <p:nvPicPr>
          <p:cNvPr id="47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79" name="3-Dimensionale arrays worden gebruikt voor de opslag van ruimtelijke modellen.…"/>
          <p:cNvSpPr txBox="1">
            <a:spLocks noGrp="1"/>
          </p:cNvSpPr>
          <p:nvPr>
            <p:ph type="body" idx="1"/>
          </p:nvPr>
        </p:nvSpPr>
        <p:spPr>
          <a:xfrm>
            <a:off x="648190" y="2206725"/>
            <a:ext cx="11708420" cy="7319470"/>
          </a:xfrm>
          <a:prstGeom prst="rect">
            <a:avLst/>
          </a:prstGeom>
        </p:spPr>
        <p:txBody>
          <a:bodyPr>
            <a:noAutofit/>
          </a:bodyPr>
          <a:lstStyle/>
          <a:p>
            <a:pPr marL="512762" indent="-404812">
              <a:buClr>
                <a:srgbClr val="000000"/>
              </a:buClr>
              <a:buSzPct val="45000"/>
              <a:buChar char="●"/>
            </a:pPr>
            <a:r>
              <a:rPr dirty="0"/>
              <a:t>3-Dimensionale arrays worden gebruikt voor de opslag van ruimtelijke modellen.</a:t>
            </a:r>
          </a:p>
          <a:p>
            <a:pPr marL="512762" indent="-404812">
              <a:buClr>
                <a:srgbClr val="000000"/>
              </a:buClr>
              <a:buSzPct val="45000"/>
              <a:buChar char="●"/>
            </a:pPr>
            <a:r>
              <a:rPr dirty="0"/>
              <a:t>De tijd wordt vaak als de vierde dimensie gezien.</a:t>
            </a:r>
          </a:p>
          <a:p>
            <a:pPr marL="512762" indent="-404812">
              <a:buClr>
                <a:srgbClr val="000000"/>
              </a:buClr>
              <a:buSzPct val="45000"/>
              <a:buChar char="●"/>
            </a:pPr>
            <a:r>
              <a:rPr dirty="0"/>
              <a:t>Denk bij 3- en 4-dimensionale arrays aan:</a:t>
            </a:r>
          </a:p>
          <a:p>
            <a:pPr marL="909052" lvl="1" indent="-401052">
              <a:buSzPct val="100000"/>
              <a:buAutoNum type="arabicPeriod"/>
            </a:pPr>
            <a:r>
              <a:rPr dirty="0"/>
              <a:t>Simulaties.</a:t>
            </a:r>
          </a:p>
          <a:p>
            <a:pPr marL="909052" lvl="1" indent="-401052">
              <a:buSzPct val="100000"/>
              <a:buAutoNum type="arabicPeriod"/>
            </a:pPr>
            <a:r>
              <a:rPr dirty="0"/>
              <a:t>Klimaatmodellen.</a:t>
            </a:r>
          </a:p>
          <a:p>
            <a:pPr marL="909052" lvl="1" indent="-401052">
              <a:buSzPct val="100000"/>
              <a:buAutoNum type="arabicPeriod"/>
            </a:pPr>
            <a:r>
              <a:rPr dirty="0"/>
              <a:t>Video.</a:t>
            </a:r>
          </a:p>
          <a:p>
            <a:pPr marL="909052" lvl="1" indent="-401052">
              <a:buSzPct val="100000"/>
              <a:buAutoNum type="arabicPeriod"/>
            </a:pPr>
            <a:r>
              <a:rPr dirty="0"/>
              <a:t>Medische toepassingen.</a:t>
            </a:r>
          </a:p>
          <a:p>
            <a:pPr marL="512762" indent="-404812">
              <a:buClr>
                <a:srgbClr val="000000"/>
              </a:buClr>
              <a:buSzPct val="45000"/>
              <a:buChar char="●"/>
            </a:pPr>
            <a:r>
              <a:rPr dirty="0"/>
              <a:t>Ingewikkelde berekeningen maken vaak gebruik van arrays met hogere dimensies dan 3.</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uiExpand="1" build="p" bldLvl="5"/>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Raadsels in meer dimensies  Van 1 naar 4 dimensies in slow-motio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Van 1 naar 4 dimensies in slow-motion</a:t>
            </a:r>
          </a:p>
        </p:txBody>
      </p:sp>
      <p:pic>
        <p:nvPicPr>
          <p:cNvPr id="48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84" name="Body"/>
          <p:cNvSpPr txBox="1">
            <a:spLocks noGrp="1"/>
          </p:cNvSpPr>
          <p:nvPr>
            <p:ph type="body" idx="1"/>
          </p:nvPr>
        </p:nvSpPr>
        <p:spPr>
          <a:xfrm>
            <a:off x="648190" y="2206725"/>
            <a:ext cx="11708420" cy="7319470"/>
          </a:xfrm>
          <a:prstGeom prst="rect">
            <a:avLst/>
          </a:prstGeom>
        </p:spPr>
        <p:txBody>
          <a:bodyPr>
            <a:noAutofit/>
          </a:bodyPr>
          <a:lstStyle/>
          <a:p>
            <a:pPr marL="512762" indent="-404812">
              <a:buClr>
                <a:srgbClr val="000000"/>
              </a:buClr>
              <a:buSzPct val="45000"/>
              <a:buChar char="●"/>
            </a:pPr>
            <a:endParaRPr/>
          </a:p>
        </p:txBody>
      </p:sp>
      <p:pic>
        <p:nvPicPr>
          <p:cNvPr id="486" name="1d-2d-3d-4d.gif" descr="1d-2d-3d-4d.gif"/>
          <p:cNvPicPr>
            <a:picLocks/>
          </p:cNvPicPr>
          <p:nvPr/>
        </p:nvPicPr>
        <p:blipFill>
          <a:blip r:embed="rId3">
            <a:extLst/>
          </a:blip>
          <a:stretch>
            <a:fillRect/>
          </a:stretch>
        </p:blipFill>
        <p:spPr>
          <a:xfrm>
            <a:off x="2840390" y="2204450"/>
            <a:ext cx="7324020" cy="732402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Raadsels in meer dimensies  Nieuwe ladekast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Nieuwe ladekasten</a:t>
            </a:r>
          </a:p>
        </p:txBody>
      </p:sp>
      <p:pic>
        <p:nvPicPr>
          <p:cNvPr id="48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90" name="Je hebt een tweede ladekast nodig. De eerste zit propvol. Daarom maar even naar de woonboulevard.…"/>
          <p:cNvSpPr txBox="1">
            <a:spLocks noGrp="1"/>
          </p:cNvSpPr>
          <p:nvPr>
            <p:ph type="body" idx="1"/>
          </p:nvPr>
        </p:nvSpPr>
        <p:spPr>
          <a:xfrm>
            <a:off x="648190" y="2217654"/>
            <a:ext cx="11708420" cy="7011468"/>
          </a:xfrm>
          <a:prstGeom prst="rect">
            <a:avLst/>
          </a:prstGeom>
        </p:spPr>
        <p:txBody>
          <a:bodyPr>
            <a:noAutofit/>
          </a:bodyPr>
          <a:lstStyle/>
          <a:p>
            <a:pPr marL="512762" indent="-404812">
              <a:buClr>
                <a:srgbClr val="000000"/>
              </a:buClr>
              <a:buSzPct val="45000"/>
              <a:buChar char="●"/>
            </a:pPr>
            <a:r>
              <a:rPr dirty="0"/>
              <a:t>Je hebt een tweede ladekast nodig. De eerste zit propvol. Daarom maar even naar de woonboulevard.</a:t>
            </a:r>
          </a:p>
          <a:p>
            <a:pPr marL="512762" indent="-404812">
              <a:buClr>
                <a:srgbClr val="000000"/>
              </a:buClr>
              <a:buSzPct val="45000"/>
              <a:buChar char="●"/>
            </a:pPr>
            <a:r>
              <a:rPr dirty="0"/>
              <a:t>Bij de Zweedse meubelgigant Ykkéjå koop je meteen maar twee Arkivlådor ladekasten van de populaire Værdeløs-serie. Ze zijn flink afgeprijsd en je denkt aan de toekomst.</a:t>
            </a:r>
          </a:p>
          <a:p>
            <a:pPr marL="512762" indent="-404812">
              <a:buClr>
                <a:srgbClr val="000000"/>
              </a:buClr>
              <a:buSzPct val="45000"/>
              <a:buChar char="●"/>
            </a:pPr>
            <a:r>
              <a:rPr dirty="0"/>
              <a:t>Je broers helpen je bij</a:t>
            </a:r>
            <a:br>
              <a:rPr dirty="0"/>
            </a:br>
            <a:r>
              <a:rPr dirty="0"/>
              <a:t>het in elkaar zetten.</a:t>
            </a:r>
          </a:p>
        </p:txBody>
      </p:sp>
      <p:pic>
        <p:nvPicPr>
          <p:cNvPr id="492" name="three-filing-cabinets-transparent.png" descr="three-filing-cabinets-transparent.png"/>
          <p:cNvPicPr>
            <a:picLocks noChangeAspect="1"/>
          </p:cNvPicPr>
          <p:nvPr/>
        </p:nvPicPr>
        <p:blipFill>
          <a:blip r:embed="rId3">
            <a:extLst/>
          </a:blip>
          <a:stretch>
            <a:fillRect/>
          </a:stretch>
        </p:blipFill>
        <p:spPr>
          <a:xfrm>
            <a:off x="6241568" y="5805887"/>
            <a:ext cx="6272904" cy="3821425"/>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Raadsels in meer dimensies  Nieuwe ladekasten in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Nieuwe ladekasten in JavaScript</a:t>
            </a:r>
          </a:p>
        </p:txBody>
      </p:sp>
      <p:pic>
        <p:nvPicPr>
          <p:cNvPr id="49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496" name="Je hebt nu dus drie ladekasten met elk drie lad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Je hebt nu dus drie ladekasten met elk drie laden.</a:t>
            </a:r>
          </a:p>
          <a:p>
            <a:pPr marL="512762" indent="-404812">
              <a:buClr>
                <a:srgbClr val="000000"/>
              </a:buClr>
              <a:buSzPct val="45000"/>
              <a:buChar char="●"/>
            </a:pPr>
            <a:r>
              <a:rPr dirty="0"/>
              <a:t>Hoe ziet dat er uit in JavaScript?</a:t>
            </a:r>
          </a:p>
          <a:p>
            <a:pPr marL="512762" indent="-404812">
              <a:buClr>
                <a:srgbClr val="000000"/>
              </a:buClr>
              <a:buSzPct val="45000"/>
              <a:buChar char="●"/>
            </a:pPr>
            <a:r>
              <a:rPr dirty="0"/>
              <a:t>Zo dus, op de dynamische manier:</a:t>
            </a:r>
            <a:br>
              <a:rPr dirty="0"/>
            </a:br>
            <a:r>
              <a:rPr dirty="0"/>
              <a:t/>
            </a:r>
            <a:br>
              <a:rPr dirty="0"/>
            </a:br>
            <a:r>
              <a:rPr dirty="0"/>
              <a:t/>
            </a:r>
            <a:br>
              <a:rPr dirty="0"/>
            </a:br>
            <a:r>
              <a:rPr dirty="0"/>
              <a:t/>
            </a:r>
            <a:br>
              <a:rPr dirty="0"/>
            </a:br>
            <a:r>
              <a:rPr dirty="0"/>
              <a:t/>
            </a:r>
            <a:br>
              <a:rPr dirty="0"/>
            </a:br>
            <a:r>
              <a:rPr dirty="0"/>
              <a:t/>
            </a:r>
            <a:br>
              <a:rPr dirty="0"/>
            </a:br>
            <a:r>
              <a:rPr dirty="0"/>
              <a:t/>
            </a:r>
            <a:br>
              <a:rPr dirty="0"/>
            </a:br>
            <a:endParaRPr dirty="0"/>
          </a:p>
          <a:p>
            <a:pPr marL="512762" indent="-404812">
              <a:buClr>
                <a:srgbClr val="000000"/>
              </a:buClr>
              <a:buSzPct val="45000"/>
              <a:buChar char="●"/>
            </a:pPr>
            <a:r>
              <a:rPr dirty="0"/>
              <a:t>De waarden in de laden zijn hier niet gedefinieerd.</a:t>
            </a:r>
          </a:p>
        </p:txBody>
      </p:sp>
      <p:pic>
        <p:nvPicPr>
          <p:cNvPr id="498" name="let ladekasten = new Array(3); // Alle ladekasten.…" descr="let ladekasten = new Array(3); // Alle ladekasten.…"/>
          <p:cNvPicPr>
            <a:picLocks/>
          </p:cNvPicPr>
          <p:nvPr/>
        </p:nvPicPr>
        <p:blipFill>
          <a:blip r:embed="rId3">
            <a:extLst/>
          </a:blip>
          <a:stretch>
            <a:fillRect/>
          </a:stretch>
        </p:blipFill>
        <p:spPr>
          <a:xfrm>
            <a:off x="415748" y="4235142"/>
            <a:ext cx="12323377" cy="3978828"/>
          </a:xfrm>
          <a:prstGeom prst="rect">
            <a:avLst/>
          </a:prstGeom>
        </p:spPr>
      </p:pic>
      <p:sp>
        <p:nvSpPr>
          <p:cNvPr id="499" name="Vb. 24"/>
          <p:cNvSpPr txBox="1"/>
          <p:nvPr/>
        </p:nvSpPr>
        <p:spPr>
          <a:xfrm>
            <a:off x="11652859" y="4565726"/>
            <a:ext cx="716045"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a:t>
            </a:r>
            <a:r>
              <a:rPr dirty="0"/>
              <a:t>24</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uiExpand="1" build="p"/>
      <p:bldP spid="49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Raadsels in meer dimensies  Nieuwe ladekasten in JavaScript"/>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Nieuwe ladekasten in JavaScript</a:t>
            </a:r>
          </a:p>
        </p:txBody>
      </p:sp>
      <p:pic>
        <p:nvPicPr>
          <p:cNvPr id="502"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03" name="Maar het kan ook anders. Dit is de statische manier:     Waarbij alle laden hier de waarde 0 krijgen.…"/>
          <p:cNvSpPr txBox="1">
            <a:spLocks noGrp="1"/>
          </p:cNvSpPr>
          <p:nvPr>
            <p:ph type="body" idx="1"/>
          </p:nvPr>
        </p:nvSpPr>
        <p:spPr>
          <a:xfrm>
            <a:off x="648190" y="2206725"/>
            <a:ext cx="12145556" cy="7105513"/>
          </a:xfrm>
          <a:prstGeom prst="rect">
            <a:avLst/>
          </a:prstGeom>
        </p:spPr>
        <p:txBody>
          <a:bodyPr>
            <a:noAutofit/>
          </a:bodyPr>
          <a:lstStyle/>
          <a:p>
            <a:pPr marL="512762" indent="-404812">
              <a:buClr>
                <a:srgbClr val="000000"/>
              </a:buClr>
              <a:buSzPct val="45000"/>
              <a:buChar char="●"/>
            </a:pPr>
            <a:r>
              <a:rPr dirty="0"/>
              <a:t>Maar het kan ook anders. Dit is de statische manier:</a:t>
            </a:r>
            <a:br>
              <a:rPr dirty="0"/>
            </a:br>
            <a:r>
              <a:rPr dirty="0"/>
              <a:t/>
            </a:r>
            <a:br>
              <a:rPr dirty="0"/>
            </a:br>
            <a:r>
              <a:rPr dirty="0"/>
              <a:t/>
            </a:r>
            <a:br>
              <a:rPr dirty="0"/>
            </a:br>
            <a:endParaRPr lang="en-US" dirty="0" smtClean="0"/>
          </a:p>
          <a:p>
            <a:pPr marL="512762" indent="-404812">
              <a:buClr>
                <a:srgbClr val="000000"/>
              </a:buClr>
              <a:buSzPct val="45000"/>
              <a:buChar char="●"/>
            </a:pPr>
            <a:r>
              <a:rPr dirty="0" smtClean="0"/>
              <a:t>Waarbij </a:t>
            </a:r>
            <a:r>
              <a:rPr dirty="0"/>
              <a:t>alle laden hier de waarde 0 krijgen.</a:t>
            </a:r>
          </a:p>
          <a:p>
            <a:pPr marL="512762" indent="-404812">
              <a:buClr>
                <a:srgbClr val="000000"/>
              </a:buClr>
              <a:buSzPct val="45000"/>
              <a:buChar char="●"/>
            </a:pPr>
            <a:r>
              <a:rPr dirty="0"/>
              <a:t>En dit is weer dynamisch:</a:t>
            </a:r>
            <a:br>
              <a:rPr dirty="0"/>
            </a:br>
            <a:r>
              <a:rPr dirty="0"/>
              <a:t/>
            </a:r>
            <a:br>
              <a:rPr dirty="0"/>
            </a:br>
            <a:r>
              <a:rPr dirty="0"/>
              <a:t/>
            </a:r>
            <a:br>
              <a:rPr dirty="0"/>
            </a:br>
            <a:endParaRPr lang="en-US" dirty="0" smtClean="0"/>
          </a:p>
          <a:p>
            <a:pPr marL="512762" indent="-404812">
              <a:buClr>
                <a:srgbClr val="000000"/>
              </a:buClr>
              <a:buSzPct val="45000"/>
              <a:buChar char="●"/>
            </a:pPr>
            <a:r>
              <a:rPr dirty="0" smtClean="0"/>
              <a:t>Waarbij </a:t>
            </a:r>
            <a:r>
              <a:rPr dirty="0"/>
              <a:t>de waarden in de laden niet zijn gedefinieerd.</a:t>
            </a:r>
          </a:p>
        </p:txBody>
      </p:sp>
      <p:pic>
        <p:nvPicPr>
          <p:cNvPr id="505" name="let ladekasten = [  // Alle ladekasten.…" descr="let ladekasten = [  // Alle ladekasten.…"/>
          <p:cNvPicPr>
            <a:picLocks/>
          </p:cNvPicPr>
          <p:nvPr/>
        </p:nvPicPr>
        <p:blipFill>
          <a:blip r:embed="rId3">
            <a:extLst/>
          </a:blip>
          <a:stretch>
            <a:fillRect/>
          </a:stretch>
        </p:blipFill>
        <p:spPr>
          <a:xfrm>
            <a:off x="415748" y="2546704"/>
            <a:ext cx="12186004" cy="2264327"/>
          </a:xfrm>
          <a:prstGeom prst="rect">
            <a:avLst/>
          </a:prstGeom>
        </p:spPr>
      </p:pic>
      <p:pic>
        <p:nvPicPr>
          <p:cNvPr id="506" name="let ladekasten = new Array(3);…" descr="let ladekasten = new Array(3);…"/>
          <p:cNvPicPr>
            <a:picLocks/>
          </p:cNvPicPr>
          <p:nvPr/>
        </p:nvPicPr>
        <p:blipFill>
          <a:blip r:embed="rId4">
            <a:extLst/>
          </a:blip>
          <a:stretch>
            <a:fillRect/>
          </a:stretch>
        </p:blipFill>
        <p:spPr>
          <a:xfrm>
            <a:off x="415748" y="5727623"/>
            <a:ext cx="12186003" cy="2264328"/>
          </a:xfrm>
          <a:prstGeom prst="rect">
            <a:avLst/>
          </a:prstGeom>
        </p:spPr>
      </p:pic>
      <p:sp>
        <p:nvSpPr>
          <p:cNvPr id="507" name="Vb. 25"/>
          <p:cNvSpPr txBox="1"/>
          <p:nvPr/>
        </p:nvSpPr>
        <p:spPr>
          <a:xfrm>
            <a:off x="11566420" y="2834140"/>
            <a:ext cx="720312"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25</a:t>
            </a:r>
          </a:p>
        </p:txBody>
      </p:sp>
      <p:sp>
        <p:nvSpPr>
          <p:cNvPr id="508" name="Vb. 26"/>
          <p:cNvSpPr txBox="1"/>
          <p:nvPr/>
        </p:nvSpPr>
        <p:spPr>
          <a:xfrm>
            <a:off x="11572387" y="6013847"/>
            <a:ext cx="724224"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rPr dirty="0"/>
              <a:t>Vb. 26</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uiExpand="1" build="p"/>
      <p:bldP spid="507" grpId="0" animBg="1"/>
      <p:bldP spid="50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Raadsels in meer dimensies  Nieuwe ladekasten in JavaScript nummeren en indicer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Nieuwe ladekasten in JavaScript nummeren en indiceren</a:t>
            </a:r>
          </a:p>
        </p:txBody>
      </p:sp>
      <p:pic>
        <p:nvPicPr>
          <p:cNvPr id="511"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12" name="Je ziet dat de nummering van de ladekasten op dezelfde manier gaat als de nummering van de lad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Je ziet dat de nummering van de ladekasten op dezelfde manier gaat als de nummering van de laden.</a:t>
            </a:r>
          </a:p>
          <a:p>
            <a:pPr marL="512762" indent="-404812">
              <a:buClr>
                <a:srgbClr val="000000"/>
              </a:buClr>
              <a:buSzPct val="45000"/>
              <a:buChar char="●"/>
            </a:pPr>
            <a:r>
              <a:rPr dirty="0"/>
              <a:t>Hoe benader je nu een array-element? Bijvoorbeeld het 3</a:t>
            </a:r>
            <a:r>
              <a:rPr baseline="31999" dirty="0"/>
              <a:t>e</a:t>
            </a:r>
            <a:r>
              <a:rPr dirty="0"/>
              <a:t> array-element in de 2</a:t>
            </a:r>
            <a:r>
              <a:rPr baseline="31999" dirty="0"/>
              <a:t>e</a:t>
            </a:r>
            <a:r>
              <a:rPr dirty="0"/>
              <a:t> ladekast. Wel, als volgt:</a:t>
            </a:r>
            <a:br>
              <a:rPr dirty="0"/>
            </a:br>
            <a:endParaRPr dirty="0"/>
          </a:p>
          <a:p>
            <a:pPr marL="512762" indent="-404812">
              <a:buClr>
                <a:srgbClr val="000000"/>
              </a:buClr>
              <a:buSzPct val="45000"/>
              <a:buChar char="●"/>
            </a:pPr>
            <a:r>
              <a:rPr dirty="0"/>
              <a:t>De volgorde van indices is altijd van "groot" naar "klein".</a:t>
            </a:r>
          </a:p>
          <a:p>
            <a:pPr marL="512762" indent="-404812">
              <a:buClr>
                <a:srgbClr val="000000"/>
              </a:buClr>
              <a:buSzPct val="45000"/>
              <a:buChar char="●"/>
            </a:pPr>
            <a:r>
              <a:rPr dirty="0"/>
              <a:t>En de richting waarin de indices van "groot" naar "klein" gaan is altijd van links naar rechts.</a:t>
            </a:r>
          </a:p>
        </p:txBody>
      </p:sp>
      <p:pic>
        <p:nvPicPr>
          <p:cNvPr id="514" name="let ladeInhoud = ladekasten[ 1 ][ 2 ];" descr="let ladeInhoud = ladekasten[ 1 ][ 2 ];"/>
          <p:cNvPicPr>
            <a:picLocks/>
          </p:cNvPicPr>
          <p:nvPr/>
        </p:nvPicPr>
        <p:blipFill>
          <a:blip r:embed="rId3">
            <a:extLst/>
          </a:blip>
          <a:stretch>
            <a:fillRect/>
          </a:stretch>
        </p:blipFill>
        <p:spPr>
          <a:xfrm>
            <a:off x="415748" y="4560712"/>
            <a:ext cx="12186004" cy="892727"/>
          </a:xfrm>
          <a:prstGeom prst="rect">
            <a:avLst/>
          </a:prstGeom>
        </p:spPr>
      </p:pic>
      <p:sp>
        <p:nvSpPr>
          <p:cNvPr id="515" name="Vb. 27"/>
          <p:cNvSpPr txBox="1"/>
          <p:nvPr/>
        </p:nvSpPr>
        <p:spPr>
          <a:xfrm>
            <a:off x="11578611" y="4833762"/>
            <a:ext cx="711778"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27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uiExpand="1" build="p"/>
      <p:bldP spid="5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Raadsels in meer dimensies  Nog meer nieuwe ladekast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Nog meer nieuwe ladekasten</a:t>
            </a:r>
          </a:p>
        </p:txBody>
      </p:sp>
      <p:pic>
        <p:nvPicPr>
          <p:cNvPr id="518"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19" name="Om aan alle chaos definitief een eind te maken gebruik je dossiermappen in elke lade van elke kast.…"/>
          <p:cNvSpPr txBox="1">
            <a:spLocks noGrp="1"/>
          </p:cNvSpPr>
          <p:nvPr>
            <p:ph type="body" idx="1"/>
          </p:nvPr>
        </p:nvSpPr>
        <p:spPr>
          <a:xfrm>
            <a:off x="648190" y="2184868"/>
            <a:ext cx="11919494" cy="7568732"/>
          </a:xfrm>
          <a:prstGeom prst="rect">
            <a:avLst/>
          </a:prstGeom>
        </p:spPr>
        <p:txBody>
          <a:bodyPr>
            <a:noAutofit/>
          </a:bodyPr>
          <a:lstStyle/>
          <a:p>
            <a:pPr marL="512762" indent="-404812">
              <a:buClr>
                <a:srgbClr val="000000"/>
              </a:buClr>
              <a:buSzPct val="45000"/>
              <a:buChar char="●"/>
            </a:pPr>
            <a:r>
              <a:rPr dirty="0"/>
              <a:t>Om aan alle chaos definitief een eind te maken gebruik je dossiermappen in elke lade van elke kast.</a:t>
            </a:r>
          </a:p>
          <a:p>
            <a:pPr marL="512762" indent="-404812">
              <a:buClr>
                <a:srgbClr val="000000"/>
              </a:buClr>
              <a:buSzPct val="45000"/>
              <a:buChar char="●"/>
            </a:pPr>
            <a:r>
              <a:rPr dirty="0"/>
              <a:t>Elke dossiermap van de maximaal 26 krijgt als waarde het volgnummer. Dat gaat dus van 0 t/m 25.</a:t>
            </a:r>
          </a:p>
          <a:p>
            <a:pPr marL="512762" indent="-404812">
              <a:buClr>
                <a:srgbClr val="000000"/>
              </a:buClr>
              <a:buSzPct val="45000"/>
              <a:buChar char="●"/>
            </a:pPr>
            <a:r>
              <a:rPr dirty="0"/>
              <a:t>Tevens zet je op vier andere locaties ook drie kasten neer. (Ykkéjå is er maar goed mee! </a:t>
            </a:r>
            <a:r>
              <a:rPr dirty="0">
                <a:latin typeface="Apple Color Emoji"/>
                <a:ea typeface="Apple Color Emoji"/>
                <a:cs typeface="Apple Color Emoji"/>
                <a:sym typeface="Apple Color Emoji"/>
              </a:rPr>
              <a:t>😁</a:t>
            </a:r>
            <a:r>
              <a:rPr dirty="0"/>
              <a:t>)</a:t>
            </a:r>
          </a:p>
          <a:p>
            <a:pPr marL="512762" indent="-404812">
              <a:buClr>
                <a:srgbClr val="000000"/>
              </a:buClr>
              <a:buSzPct val="45000"/>
              <a:buChar char="●"/>
            </a:pPr>
            <a:r>
              <a:rPr dirty="0"/>
              <a:t>Hoe zien declaraties/definities en gebruik van de locaties, kasten, laden en dossiermappen er uit?</a:t>
            </a:r>
          </a:p>
          <a:p>
            <a:pPr marL="512762" indent="-404812">
              <a:buClr>
                <a:srgbClr val="000000"/>
              </a:buClr>
              <a:buSzPct val="45000"/>
              <a:buChar char="●"/>
            </a:pPr>
            <a:r>
              <a:rPr dirty="0"/>
              <a:t>Zoals eerder </a:t>
            </a:r>
            <a:r>
              <a:rPr dirty="0" smtClean="0"/>
              <a:t>gezegd </a:t>
            </a:r>
            <a:r>
              <a:rPr dirty="0"/>
              <a:t>gaat de volgorde van indices </a:t>
            </a:r>
            <a:r>
              <a:rPr dirty="0" smtClean="0"/>
              <a:t>van </a:t>
            </a:r>
            <a:r>
              <a:rPr dirty="0"/>
              <a:t>"groot" naar "klein", m.a.w. van locatie naar dossiermap</a:t>
            </a:r>
            <a:r>
              <a:rPr dirty="0" smtClean="0"/>
              <a:t>.</a:t>
            </a:r>
            <a:endParaRPr lang="en-US" dirty="0" smtClean="0"/>
          </a:p>
          <a:p>
            <a:pPr marL="512762" indent="-404812">
              <a:buClr>
                <a:srgbClr val="000000"/>
              </a:buClr>
              <a:buSzPct val="45000"/>
              <a:buFontTx/>
              <a:buChar char="●"/>
            </a:pPr>
            <a:r>
              <a:rPr lang="en-US" dirty="0"/>
              <a:t>Je wilt </a:t>
            </a:r>
            <a:r>
              <a:rPr lang="en-US" dirty="0" err="1"/>
              <a:t>geen</a:t>
            </a:r>
            <a:r>
              <a:rPr lang="en-US" dirty="0"/>
              <a:t> </a:t>
            </a:r>
            <a:r>
              <a:rPr lang="en-US" dirty="0" err="1"/>
              <a:t>internationale</a:t>
            </a:r>
            <a:r>
              <a:rPr lang="en-US" dirty="0"/>
              <a:t> </a:t>
            </a:r>
            <a:r>
              <a:rPr lang="en-US" dirty="0" err="1"/>
              <a:t>activiteiten</a:t>
            </a:r>
            <a:r>
              <a:rPr lang="en-US" dirty="0"/>
              <a:t>. </a:t>
            </a:r>
            <a:r>
              <a:rPr lang="en-US" dirty="0" err="1"/>
              <a:t>Gelukkig</a:t>
            </a:r>
            <a:r>
              <a:rPr lang="en-US" dirty="0"/>
              <a:t>! </a:t>
            </a:r>
            <a:r>
              <a:rPr lang="en-US" dirty="0">
                <a:latin typeface="Apple Color Emoji"/>
                <a:ea typeface="Apple Color Emoji"/>
                <a:cs typeface="Apple Color Emoji"/>
                <a:sym typeface="Apple Color Emoji"/>
              </a:rPr>
              <a:t>😌</a:t>
            </a:r>
            <a:r>
              <a:rPr lang="en-US" dirty="0"/>
              <a:t>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Raadsels in meer dimensies  Nog meer nieuwe ladekasten - voorbeeld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Nog meer nieuwe ladekasten - voorbeelden</a:t>
            </a:r>
          </a:p>
        </p:txBody>
      </p:sp>
      <p:pic>
        <p:nvPicPr>
          <p:cNvPr id="523"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24"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a:p>
        </p:txBody>
      </p:sp>
      <p:pic>
        <p:nvPicPr>
          <p:cNvPr id="526" name="// Declaraties en definities.…" descr="// Declaraties en definities.…"/>
          <p:cNvPicPr>
            <a:picLocks/>
          </p:cNvPicPr>
          <p:nvPr/>
        </p:nvPicPr>
        <p:blipFill>
          <a:blip r:embed="rId3">
            <a:extLst/>
          </a:blip>
          <a:stretch>
            <a:fillRect/>
          </a:stretch>
        </p:blipFill>
        <p:spPr>
          <a:xfrm>
            <a:off x="415748" y="1972962"/>
            <a:ext cx="12186004" cy="6722028"/>
          </a:xfrm>
          <a:prstGeom prst="rect">
            <a:avLst/>
          </a:prstGeom>
        </p:spPr>
      </p:pic>
      <p:sp>
        <p:nvSpPr>
          <p:cNvPr id="527" name="Vb. 28"/>
          <p:cNvSpPr txBox="1"/>
          <p:nvPr/>
        </p:nvSpPr>
        <p:spPr>
          <a:xfrm>
            <a:off x="11545863" y="2223107"/>
            <a:ext cx="724047"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28</a:t>
            </a:r>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aadsels in meer dimensies  Nog meer nieuwe ladekasten - voorbeeld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Nog meer nieuwe ladekasten - voorbeelden</a:t>
            </a:r>
          </a:p>
        </p:txBody>
      </p:sp>
      <p:pic>
        <p:nvPicPr>
          <p:cNvPr id="53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31"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a:p>
        </p:txBody>
      </p:sp>
      <p:pic>
        <p:nvPicPr>
          <p:cNvPr id="533" name="// De inhoud van alle dossiermappen wijzigen.…" descr="// De inhoud van alle dossiermappen wijzigen.…"/>
          <p:cNvPicPr>
            <a:picLocks/>
          </p:cNvPicPr>
          <p:nvPr/>
        </p:nvPicPr>
        <p:blipFill>
          <a:blip r:embed="rId3">
            <a:extLst/>
          </a:blip>
          <a:stretch>
            <a:fillRect/>
          </a:stretch>
        </p:blipFill>
        <p:spPr>
          <a:xfrm>
            <a:off x="415748" y="1972962"/>
            <a:ext cx="12528278" cy="4801553"/>
          </a:xfrm>
          <a:prstGeom prst="rect">
            <a:avLst/>
          </a:prstGeom>
        </p:spPr>
      </p:pic>
      <p:sp>
        <p:nvSpPr>
          <p:cNvPr id="534" name="Vb. 30"/>
          <p:cNvSpPr txBox="1"/>
          <p:nvPr/>
        </p:nvSpPr>
        <p:spPr>
          <a:xfrm>
            <a:off x="11545863" y="2223107"/>
            <a:ext cx="738626"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30</a:t>
            </a:r>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Raadsels in meer dimensies  Nog meer nieuwe ladekasten - voorbeeld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Nog meer nieuwe ladekasten - voorbeelden</a:t>
            </a:r>
          </a:p>
        </p:txBody>
      </p:sp>
      <p:pic>
        <p:nvPicPr>
          <p:cNvPr id="53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38" name="Body"/>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endParaRPr/>
          </a:p>
        </p:txBody>
      </p:sp>
      <p:pic>
        <p:nvPicPr>
          <p:cNvPr id="540" name="// Alles laten zien.…" descr="// Alles laten zien.…"/>
          <p:cNvPicPr>
            <a:picLocks/>
          </p:cNvPicPr>
          <p:nvPr/>
        </p:nvPicPr>
        <p:blipFill>
          <a:blip r:embed="rId3">
            <a:extLst/>
          </a:blip>
          <a:stretch>
            <a:fillRect/>
          </a:stretch>
        </p:blipFill>
        <p:spPr>
          <a:xfrm>
            <a:off x="415748" y="1972962"/>
            <a:ext cx="12476027" cy="6493428"/>
          </a:xfrm>
          <a:prstGeom prst="rect">
            <a:avLst/>
          </a:prstGeom>
        </p:spPr>
      </p:pic>
      <p:sp>
        <p:nvSpPr>
          <p:cNvPr id="541" name="Vb. 29"/>
          <p:cNvSpPr txBox="1"/>
          <p:nvPr/>
        </p:nvSpPr>
        <p:spPr>
          <a:xfrm>
            <a:off x="11545863" y="2223107"/>
            <a:ext cx="723691" cy="346627"/>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29</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1" name="Wat betekent het Engelse woord &quot;array&quot;?…"/>
          <p:cNvSpPr txBox="1">
            <a:spLocks noGrp="1"/>
          </p:cNvSpPr>
          <p:nvPr>
            <p:ph type="body" idx="1"/>
          </p:nvPr>
        </p:nvSpPr>
        <p:spPr>
          <a:xfrm>
            <a:off x="648190" y="2215520"/>
            <a:ext cx="11708420" cy="7011468"/>
          </a:xfrm>
          <a:prstGeom prst="rect">
            <a:avLst/>
          </a:prstGeom>
        </p:spPr>
        <p:txBody>
          <a:bodyPr>
            <a:noAutofit/>
          </a:bodyPr>
          <a:lstStyle/>
          <a:p>
            <a:pPr marL="512762" indent="-404812">
              <a:buClr>
                <a:srgbClr val="000000"/>
              </a:buClr>
              <a:buSzPct val="45000"/>
              <a:buChar char="●"/>
            </a:pPr>
            <a:r>
              <a:rPr dirty="0"/>
              <a:t>Wat betekent het Engelse woord "array"?</a:t>
            </a:r>
          </a:p>
          <a:p>
            <a:pPr marL="512762" indent="-404812">
              <a:buClr>
                <a:srgbClr val="000000"/>
              </a:buClr>
              <a:buSzPct val="45000"/>
              <a:buChar char="●"/>
            </a:pPr>
            <a:r>
              <a:rPr dirty="0"/>
              <a:t>Wat doe je als je declareert en definieert?</a:t>
            </a:r>
          </a:p>
          <a:p>
            <a:pPr marL="512762" indent="-404812">
              <a:buClr>
                <a:srgbClr val="000000"/>
              </a:buClr>
              <a:buSzPct val="45000"/>
              <a:buChar char="●"/>
            </a:pPr>
            <a:r>
              <a:rPr dirty="0"/>
              <a:t>Je maakt een array.</a:t>
            </a:r>
          </a:p>
          <a:p>
            <a:pPr marL="512762" indent="-404812">
              <a:buClr>
                <a:srgbClr val="000000"/>
              </a:buClr>
              <a:buSzPct val="45000"/>
              <a:buChar char="●"/>
            </a:pPr>
            <a:r>
              <a:rPr dirty="0"/>
              <a:t>Samenvatting.</a:t>
            </a:r>
          </a:p>
          <a:p>
            <a:pPr marL="512762" indent="-404812">
              <a:buClr>
                <a:srgbClr val="000000"/>
              </a:buClr>
              <a:buSzPct val="45000"/>
              <a:buChar char="●"/>
            </a:pPr>
            <a:r>
              <a:rPr dirty="0"/>
              <a:t>Vragenuurtje.</a:t>
            </a:r>
          </a:p>
        </p:txBody>
      </p:sp>
      <p:sp>
        <p:nvSpPr>
          <p:cNvPr id="52" name="Wat is een array?  Wat komt er aan bod?"/>
          <p:cNvSpPr txBox="1">
            <a:spLocks noGrp="1"/>
          </p:cNvSpPr>
          <p:nvPr>
            <p:ph type="title"/>
          </p:nvPr>
        </p:nvSpPr>
        <p:spPr>
          <a:xfrm>
            <a:off x="652288" y="389324"/>
            <a:ext cx="11708420" cy="1614672"/>
          </a:xfrm>
          <a:prstGeom prst="rect">
            <a:avLst/>
          </a:prstGeom>
          <a:solidFill>
            <a:srgbClr val="FFFFC8"/>
          </a:solidFill>
        </p:spPr>
        <p:txBody>
          <a:bodyPr anchor="t"/>
          <a:lstStyle/>
          <a:p>
            <a:pPr algn="l">
              <a:defRPr sz="4000" spc="399"/>
            </a:pPr>
            <a:r>
              <a:rPr dirty="0"/>
              <a:t>Wat is een array?</a:t>
            </a:r>
            <a:br>
              <a:rPr dirty="0"/>
            </a:br>
            <a:r>
              <a:rPr sz="2800" spc="279" dirty="0"/>
              <a:t/>
            </a:r>
            <a:br>
              <a:rPr sz="2800" spc="279" dirty="0"/>
            </a:br>
            <a:r>
              <a:rPr sz="2800" spc="279" dirty="0"/>
              <a:t>Wat komt er aan bod?</a:t>
            </a:r>
          </a:p>
        </p:txBody>
      </p:sp>
      <p:pic>
        <p:nvPicPr>
          <p:cNvPr id="7" name="image.png" descr="image.png"/>
          <p:cNvPicPr>
            <a:picLocks noChangeAspect="1"/>
          </p:cNvPicPr>
          <p:nvPr/>
        </p:nvPicPr>
        <p:blipFill>
          <a:blip r:embed="rId2">
            <a:extLst/>
          </a:blip>
          <a:stretch>
            <a:fillRect/>
          </a:stretch>
        </p:blipFill>
        <p:spPr>
          <a:xfrm>
            <a:off x="11498311" y="36037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bldLvl="5"/>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Raadsels in meer dimensies  Vragen over nog meer nieuwe ladekast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Vragen over nog meer nieuwe ladekasten</a:t>
            </a:r>
          </a:p>
        </p:txBody>
      </p:sp>
      <p:pic>
        <p:nvPicPr>
          <p:cNvPr id="54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45" name="Je wilt geen internationale activiteiten. Gelukkig! 😌…"/>
          <p:cNvSpPr txBox="1">
            <a:spLocks noGrp="1"/>
          </p:cNvSpPr>
          <p:nvPr>
            <p:ph type="body" idx="1"/>
          </p:nvPr>
        </p:nvSpPr>
        <p:spPr>
          <a:xfrm>
            <a:off x="648190" y="2206725"/>
            <a:ext cx="11708420" cy="7011468"/>
          </a:xfrm>
          <a:prstGeom prst="rect">
            <a:avLst/>
          </a:prstGeom>
        </p:spPr>
        <p:txBody>
          <a:bodyPr>
            <a:noAutofit/>
          </a:bodyPr>
          <a:lstStyle/>
          <a:p>
            <a:pPr marL="509002" indent="-401052">
              <a:lnSpc>
                <a:spcPct val="100000"/>
              </a:lnSpc>
              <a:buSzPct val="100000"/>
              <a:buAutoNum type="arabicPeriod"/>
            </a:pPr>
            <a:r>
              <a:rPr dirty="0" smtClean="0"/>
              <a:t>Hoeveel </a:t>
            </a:r>
            <a:r>
              <a:rPr dirty="0"/>
              <a:t>dimensies heeft het "locaties"-array?</a:t>
            </a:r>
          </a:p>
          <a:p>
            <a:pPr marL="509002" indent="-401052">
              <a:lnSpc>
                <a:spcPct val="100000"/>
              </a:lnSpc>
              <a:buSzPct val="100000"/>
              <a:buAutoNum type="arabicPeriod"/>
            </a:pPr>
            <a:r>
              <a:rPr dirty="0"/>
              <a:t>Wat zijn de afmetingen van het "locaties"-array?</a:t>
            </a:r>
          </a:p>
          <a:p>
            <a:pPr marL="509002" indent="-401052">
              <a:lnSpc>
                <a:spcPct val="100000"/>
              </a:lnSpc>
              <a:buSzPct val="100000"/>
              <a:buAutoNum type="arabicPeriod"/>
            </a:pPr>
            <a:r>
              <a:rPr dirty="0"/>
              <a:t>Hoeveel array-elementen heeft het "locaties"-array?</a:t>
            </a:r>
          </a:p>
          <a:p>
            <a:pPr marL="509002" indent="-401052">
              <a:lnSpc>
                <a:spcPct val="100000"/>
              </a:lnSpc>
              <a:buSzPct val="100000"/>
              <a:buAutoNum type="arabicPeriod"/>
            </a:pPr>
            <a:r>
              <a:rPr dirty="0"/>
              <a:t>Wat gebeurt er met de afmetingen als je er op de oneven locaties nog eens vier kasten bij plaatst?</a:t>
            </a:r>
          </a:p>
          <a:p>
            <a:pPr marL="509002" indent="-401052">
              <a:lnSpc>
                <a:spcPct val="100000"/>
              </a:lnSpc>
              <a:buSzPct val="100000"/>
              <a:buAutoNum type="arabicPeriod"/>
            </a:pPr>
            <a:r>
              <a:rPr dirty="0"/>
              <a:t>Veranderen de dimensies? En waarom niet?</a:t>
            </a:r>
          </a:p>
          <a:p>
            <a:pPr marL="509002" indent="-401052">
              <a:lnSpc>
                <a:spcPct val="100000"/>
              </a:lnSpc>
              <a:buSzPct val="100000"/>
              <a:buAutoNum type="arabicPeriod"/>
            </a:pPr>
            <a:r>
              <a:rPr dirty="0"/>
              <a:t>Hoeveel array-elementen zijn er nu?</a:t>
            </a:r>
          </a:p>
          <a:p>
            <a:pPr marL="509002" indent="-401052">
              <a:lnSpc>
                <a:spcPct val="100000"/>
              </a:lnSpc>
              <a:buSzPct val="100000"/>
              <a:buAutoNum type="arabicPeriod"/>
            </a:pPr>
            <a:r>
              <a:rPr dirty="0"/>
              <a:t>Wat wordt de totale grootte in bytes van het gewijzigde array als de maximale inhoud van een map 1 MiB (= 1 048 576 bytes) is?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Raadsels in meer dimensies…"/>
          <p:cNvSpPr txBox="1">
            <a:spLocks noGrp="1"/>
          </p:cNvSpPr>
          <p:nvPr>
            <p:ph type="title"/>
          </p:nvPr>
        </p:nvSpPr>
        <p:spPr>
          <a:xfrm>
            <a:off x="648190" y="389324"/>
            <a:ext cx="11708420" cy="1614672"/>
          </a:xfrm>
          <a:prstGeom prst="rect">
            <a:avLst/>
          </a:prstGeom>
          <a:solidFill>
            <a:srgbClr val="FFFFC8"/>
          </a:solidFill>
        </p:spPr>
        <p:txBody>
          <a:bodyPr anchor="t">
            <a:noAutofit/>
          </a:bodyPr>
          <a:lstStyle/>
          <a:p>
            <a:pPr lvl="1" algn="l">
              <a:defRPr sz="4000" spc="399"/>
            </a:pPr>
            <a:r>
              <a:t>Raadsels in meer dimensies</a:t>
            </a:r>
            <a:br/>
            <a:endParaRPr sz="3600" spc="360"/>
          </a:p>
          <a:p>
            <a:pPr algn="l">
              <a:defRPr sz="2600" spc="260"/>
            </a:pPr>
            <a:r>
              <a:t>Antwoorden op vragen over nog meer nieuwe ladekasten</a:t>
            </a:r>
          </a:p>
        </p:txBody>
      </p:sp>
      <p:pic>
        <p:nvPicPr>
          <p:cNvPr id="54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50" name="Dat ion er 4 (locaties x kasten x laden x dossiermappen).…"/>
          <p:cNvSpPr txBox="1">
            <a:spLocks noGrp="1"/>
          </p:cNvSpPr>
          <p:nvPr>
            <p:ph type="body" idx="1"/>
          </p:nvPr>
        </p:nvSpPr>
        <p:spPr>
          <a:xfrm>
            <a:off x="648190" y="2206725"/>
            <a:ext cx="11708420" cy="7011468"/>
          </a:xfrm>
          <a:prstGeom prst="rect">
            <a:avLst/>
          </a:prstGeom>
        </p:spPr>
        <p:txBody>
          <a:bodyPr>
            <a:noAutofit/>
          </a:bodyPr>
          <a:lstStyle/>
          <a:p>
            <a:pPr marL="509002" indent="-401052">
              <a:lnSpc>
                <a:spcPct val="100000"/>
              </a:lnSpc>
              <a:buSzPct val="100000"/>
              <a:buAutoNum type="arabicPeriod"/>
            </a:pPr>
            <a:r>
              <a:rPr dirty="0"/>
              <a:t>Dat </a:t>
            </a:r>
            <a:r>
              <a:rPr lang="en-US" dirty="0" smtClean="0"/>
              <a:t>zij</a:t>
            </a:r>
            <a:r>
              <a:rPr dirty="0" smtClean="0"/>
              <a:t>n </a:t>
            </a:r>
            <a:r>
              <a:rPr dirty="0"/>
              <a:t>er 4 (locaties x kasten x laden x dossiermappen).</a:t>
            </a:r>
          </a:p>
          <a:p>
            <a:pPr marL="509002" indent="-401052">
              <a:lnSpc>
                <a:spcPct val="100000"/>
              </a:lnSpc>
              <a:buSzPct val="100000"/>
              <a:buAutoNum type="arabicPeriod"/>
            </a:pPr>
            <a:r>
              <a:rPr dirty="0"/>
              <a:t>Dat is 5 x 3 x 3 x 26.</a:t>
            </a:r>
          </a:p>
          <a:p>
            <a:pPr marL="509002" indent="-401052">
              <a:lnSpc>
                <a:spcPct val="100000"/>
              </a:lnSpc>
              <a:buSzPct val="100000"/>
              <a:buAutoNum type="arabicPeriod"/>
            </a:pPr>
            <a:r>
              <a:rPr dirty="0"/>
              <a:t>Dat zijn 1170 array-elementen.</a:t>
            </a:r>
          </a:p>
          <a:p>
            <a:pPr marL="509002" indent="-401052">
              <a:lnSpc>
                <a:spcPct val="100000"/>
              </a:lnSpc>
              <a:buSzPct val="100000"/>
              <a:buAutoNum type="arabicPeriod"/>
            </a:pPr>
            <a:r>
              <a:rPr dirty="0"/>
              <a:t>Nieuwe afmetingen: 2 x 3 x 3 x 26   </a:t>
            </a:r>
            <a:r>
              <a:rPr dirty="0">
                <a:latin typeface="Montserrat Bold"/>
                <a:ea typeface="Montserrat Bold"/>
                <a:cs typeface="Montserrat Bold"/>
                <a:sym typeface="Montserrat Bold"/>
              </a:rPr>
              <a:t>+ </a:t>
            </a:r>
            <a:r>
              <a:rPr dirty="0"/>
              <a:t>  3 x 7 x 3 x 26.</a:t>
            </a:r>
          </a:p>
          <a:p>
            <a:pPr marL="509002" indent="-401052">
              <a:lnSpc>
                <a:spcPct val="100000"/>
              </a:lnSpc>
              <a:buSzPct val="100000"/>
              <a:buAutoNum type="arabicPeriod"/>
            </a:pPr>
            <a:r>
              <a:rPr dirty="0"/>
              <a:t>Nee, je verandert alleen de afmeting.</a:t>
            </a:r>
          </a:p>
          <a:p>
            <a:pPr marL="509002" indent="-401052">
              <a:lnSpc>
                <a:spcPct val="100000"/>
              </a:lnSpc>
              <a:buSzPct val="100000"/>
              <a:buAutoNum type="arabicPeriod"/>
            </a:pPr>
            <a:r>
              <a:rPr lang="en-US" dirty="0" err="1" smtClean="0"/>
              <a:t>Er</a:t>
            </a:r>
            <a:r>
              <a:rPr lang="en-US" dirty="0" smtClean="0"/>
              <a:t> </a:t>
            </a:r>
            <a:r>
              <a:rPr dirty="0" err="1" smtClean="0"/>
              <a:t>zijn</a:t>
            </a:r>
            <a:r>
              <a:rPr dirty="0" smtClean="0"/>
              <a:t> </a:t>
            </a:r>
            <a:r>
              <a:rPr dirty="0"/>
              <a:t>2106 array-elementen.</a:t>
            </a:r>
          </a:p>
          <a:p>
            <a:pPr marL="509002" indent="-401052">
              <a:lnSpc>
                <a:spcPct val="100000"/>
              </a:lnSpc>
              <a:buSzPct val="100000"/>
              <a:buAutoNum type="arabicPeriod"/>
            </a:pPr>
            <a:r>
              <a:rPr dirty="0"/>
              <a:t>Dat zijn maximaal 2 208 301 056 bytes. Dat is meer dan 2 GiB!</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Raadsels in meer dimensies  Nog meer nieuwe ladekasten - Nog meer voorbeeld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Nog meer nieuwe ladekasten - Nog meer voorbeelden</a:t>
            </a:r>
          </a:p>
        </p:txBody>
      </p:sp>
      <p:pic>
        <p:nvPicPr>
          <p:cNvPr id="55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55" name="Haal de inhoud van de 15e dossiermap op uit de 3e lade van de 2e ladekast van de 4e locatie.…"/>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Haal de inhoud van de 15</a:t>
            </a:r>
            <a:r>
              <a:rPr baseline="31999" dirty="0"/>
              <a:t>e</a:t>
            </a:r>
            <a:r>
              <a:rPr dirty="0"/>
              <a:t> dossiermap op uit de 3</a:t>
            </a:r>
            <a:r>
              <a:rPr baseline="31999" dirty="0"/>
              <a:t>e</a:t>
            </a:r>
            <a:r>
              <a:rPr dirty="0"/>
              <a:t> lade van de 2</a:t>
            </a:r>
            <a:r>
              <a:rPr baseline="31999" dirty="0"/>
              <a:t>e</a:t>
            </a:r>
            <a:r>
              <a:rPr dirty="0"/>
              <a:t> ladekast van de 4</a:t>
            </a:r>
            <a:r>
              <a:rPr baseline="31999" dirty="0"/>
              <a:t>e</a:t>
            </a:r>
            <a:r>
              <a:rPr dirty="0"/>
              <a:t> locatie.</a:t>
            </a:r>
            <a:br>
              <a:rPr dirty="0"/>
            </a:br>
            <a:endParaRPr dirty="0"/>
          </a:p>
          <a:p>
            <a:pPr marL="512762" indent="-404812">
              <a:buClr>
                <a:srgbClr val="000000"/>
              </a:buClr>
              <a:buSzPct val="45000"/>
              <a:buChar char="●"/>
            </a:pPr>
            <a:r>
              <a:rPr dirty="0"/>
              <a:t>Sla die waarde op in de laatste dossiermap van de 1</a:t>
            </a:r>
            <a:r>
              <a:rPr baseline="31999" dirty="0"/>
              <a:t>e</a:t>
            </a:r>
            <a:r>
              <a:rPr dirty="0"/>
              <a:t> lade van de 1</a:t>
            </a:r>
            <a:r>
              <a:rPr baseline="31999" dirty="0"/>
              <a:t>e</a:t>
            </a:r>
            <a:r>
              <a:rPr dirty="0"/>
              <a:t> ladekast van de 2</a:t>
            </a:r>
            <a:r>
              <a:rPr baseline="31999" dirty="0"/>
              <a:t>e</a:t>
            </a:r>
            <a:r>
              <a:rPr dirty="0"/>
              <a:t> locatie.</a:t>
            </a:r>
            <a:br>
              <a:rPr dirty="0"/>
            </a:br>
            <a:endParaRPr dirty="0"/>
          </a:p>
          <a:p>
            <a:pPr marL="512762" indent="-404812">
              <a:buClr>
                <a:srgbClr val="000000"/>
              </a:buClr>
              <a:buSzPct val="45000"/>
              <a:buChar char="●"/>
            </a:pPr>
            <a:r>
              <a:rPr dirty="0"/>
              <a:t>Vul de </a:t>
            </a:r>
            <a:r>
              <a:rPr dirty="0">
                <a:latin typeface="Montserrat Bold"/>
                <a:ea typeface="Montserrat Bold"/>
                <a:cs typeface="Montserrat Bold"/>
                <a:sym typeface="Montserrat Bold"/>
              </a:rPr>
              <a:t>even</a:t>
            </a:r>
            <a:r>
              <a:rPr dirty="0"/>
              <a:t> dossiermappen van de 2</a:t>
            </a:r>
            <a:r>
              <a:rPr baseline="31999" dirty="0"/>
              <a:t>e</a:t>
            </a:r>
            <a:r>
              <a:rPr dirty="0"/>
              <a:t> locatie met -1.</a:t>
            </a:r>
            <a:br>
              <a:rPr dirty="0"/>
            </a:br>
            <a:r>
              <a:rPr dirty="0"/>
              <a:t/>
            </a:r>
            <a:br>
              <a:rPr dirty="0"/>
            </a:br>
            <a:endParaRPr dirty="0"/>
          </a:p>
        </p:txBody>
      </p:sp>
      <p:pic>
        <p:nvPicPr>
          <p:cNvPr id="557" name="let dossiermap = locaties[3][1][2][14];" descr="let dossiermap = locaties[3][1][2][14];"/>
          <p:cNvPicPr>
            <a:picLocks/>
          </p:cNvPicPr>
          <p:nvPr/>
        </p:nvPicPr>
        <p:blipFill>
          <a:blip r:embed="rId3">
            <a:extLst/>
          </a:blip>
          <a:stretch>
            <a:fillRect/>
          </a:stretch>
        </p:blipFill>
        <p:spPr>
          <a:xfrm>
            <a:off x="415748" y="3151459"/>
            <a:ext cx="12186004" cy="892728"/>
          </a:xfrm>
          <a:prstGeom prst="rect">
            <a:avLst/>
          </a:prstGeom>
        </p:spPr>
      </p:pic>
      <p:sp>
        <p:nvSpPr>
          <p:cNvPr id="558" name="Vb. 31"/>
          <p:cNvSpPr txBox="1"/>
          <p:nvPr/>
        </p:nvSpPr>
        <p:spPr>
          <a:xfrm>
            <a:off x="11539274" y="3449322"/>
            <a:ext cx="677818"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31</a:t>
            </a:r>
          </a:p>
        </p:txBody>
      </p:sp>
      <p:pic>
        <p:nvPicPr>
          <p:cNvPr id="559" name="locaties[1][0][0][25] = dossiermap;" descr="locaties[1][0][0][25] = dossiermap;"/>
          <p:cNvPicPr>
            <a:picLocks/>
          </p:cNvPicPr>
          <p:nvPr/>
        </p:nvPicPr>
        <p:blipFill>
          <a:blip r:embed="rId4">
            <a:extLst/>
          </a:blip>
          <a:stretch>
            <a:fillRect/>
          </a:stretch>
        </p:blipFill>
        <p:spPr>
          <a:xfrm>
            <a:off x="415748" y="5091843"/>
            <a:ext cx="12186004" cy="892727"/>
          </a:xfrm>
          <a:prstGeom prst="rect">
            <a:avLst/>
          </a:prstGeom>
        </p:spPr>
      </p:pic>
      <p:sp>
        <p:nvSpPr>
          <p:cNvPr id="560" name="Vb. 32"/>
          <p:cNvSpPr txBox="1"/>
          <p:nvPr/>
        </p:nvSpPr>
        <p:spPr>
          <a:xfrm>
            <a:off x="11539274" y="5389706"/>
            <a:ext cx="714978"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32</a:t>
            </a:r>
          </a:p>
        </p:txBody>
      </p:sp>
      <p:pic>
        <p:nvPicPr>
          <p:cNvPr id="561" name="// Alle dossiermappen met een even volgnummer worden -1.…" descr="// Alle dossiermappen met een even volgnummer worden -1.…"/>
          <p:cNvPicPr>
            <a:picLocks/>
          </p:cNvPicPr>
          <p:nvPr/>
        </p:nvPicPr>
        <p:blipFill>
          <a:blip r:embed="rId5">
            <a:extLst/>
          </a:blip>
          <a:stretch>
            <a:fillRect/>
          </a:stretch>
        </p:blipFill>
        <p:spPr>
          <a:xfrm>
            <a:off x="415748" y="6263161"/>
            <a:ext cx="12186004" cy="3635927"/>
          </a:xfrm>
          <a:prstGeom prst="rect">
            <a:avLst/>
          </a:prstGeom>
        </p:spPr>
      </p:pic>
      <p:sp>
        <p:nvSpPr>
          <p:cNvPr id="562" name="Vb. 33"/>
          <p:cNvSpPr txBox="1"/>
          <p:nvPr/>
        </p:nvSpPr>
        <p:spPr>
          <a:xfrm>
            <a:off x="11531011" y="6645769"/>
            <a:ext cx="716224"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33</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uiExpand="1" build="p"/>
      <p:bldP spid="558" grpId="0" animBg="1"/>
      <p:bldP spid="560" grpId="0" animBg="1"/>
      <p:bldP spid="56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Raadsels in meer dimensies  Nog meer nieuwe ladekasten - Nog meer voorbeeld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Nog meer nieuwe ladekasten - Nog meer voorbeelden</a:t>
            </a:r>
          </a:p>
        </p:txBody>
      </p:sp>
      <p:pic>
        <p:nvPicPr>
          <p:cNvPr id="565"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66" name="Tel alle dossiermappen die 13 bevatten."/>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t>Tel alle dossiermappen die 13 bevatten.</a:t>
            </a:r>
            <a:br/>
            <a:r>
              <a:t/>
            </a:r>
            <a:br/>
            <a:r>
              <a:t/>
            </a:r>
            <a:br/>
            <a:r>
              <a:t/>
            </a:r>
            <a:br/>
            <a:r>
              <a:t/>
            </a:r>
            <a:br/>
            <a:endParaRPr/>
          </a:p>
        </p:txBody>
      </p:sp>
      <p:pic>
        <p:nvPicPr>
          <p:cNvPr id="568" name="// Waar zijn de dossiermappen met volgnummer 13?…" descr="// Waar zijn de dossiermappen met volgnummer 13?…"/>
          <p:cNvPicPr>
            <a:picLocks/>
          </p:cNvPicPr>
          <p:nvPr/>
        </p:nvPicPr>
        <p:blipFill>
          <a:blip r:embed="rId3">
            <a:extLst/>
          </a:blip>
          <a:stretch>
            <a:fillRect/>
          </a:stretch>
        </p:blipFill>
        <p:spPr>
          <a:xfrm>
            <a:off x="415748" y="2481932"/>
            <a:ext cx="12186004" cy="7064928"/>
          </a:xfrm>
          <a:prstGeom prst="rect">
            <a:avLst/>
          </a:prstGeom>
        </p:spPr>
      </p:pic>
      <p:sp>
        <p:nvSpPr>
          <p:cNvPr id="569" name="Vb. 34"/>
          <p:cNvSpPr txBox="1"/>
          <p:nvPr/>
        </p:nvSpPr>
        <p:spPr>
          <a:xfrm>
            <a:off x="11531011" y="2712141"/>
            <a:ext cx="717290"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34</a:t>
            </a: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Raadsels in meer dimensies  Nog meer nieuwe ladekasten - Nog meer voorbeelden"/>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Nog meer nieuwe ladekasten - Nog meer voorbeelden</a:t>
            </a:r>
          </a:p>
        </p:txBody>
      </p:sp>
      <p:pic>
        <p:nvPicPr>
          <p:cNvPr id="572"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73" name="Kopieer alle dossiermappen van de 3e locatie naar de 2e locatie en tel telkens 100 op bij de inhoud van elke dossiermap in de 2e locatie.…"/>
          <p:cNvSpPr txBox="1">
            <a:spLocks noGrp="1"/>
          </p:cNvSpPr>
          <p:nvPr>
            <p:ph type="body" idx="1"/>
          </p:nvPr>
        </p:nvSpPr>
        <p:spPr>
          <a:xfrm>
            <a:off x="648190" y="2206725"/>
            <a:ext cx="11880726" cy="7444911"/>
          </a:xfrm>
          <a:prstGeom prst="rect">
            <a:avLst/>
          </a:prstGeom>
        </p:spPr>
        <p:txBody>
          <a:bodyPr>
            <a:noAutofit/>
          </a:bodyPr>
          <a:lstStyle/>
          <a:p>
            <a:pPr marL="512762" indent="-404812">
              <a:buClr>
                <a:srgbClr val="000000"/>
              </a:buClr>
              <a:buSzPct val="45000"/>
              <a:buChar char="●"/>
            </a:pPr>
            <a:r>
              <a:rPr dirty="0"/>
              <a:t>Kopieer alle dossiermappen van de 3</a:t>
            </a:r>
            <a:r>
              <a:rPr baseline="31999" dirty="0"/>
              <a:t>e</a:t>
            </a:r>
            <a:r>
              <a:rPr dirty="0"/>
              <a:t> locatie naar de 2</a:t>
            </a:r>
            <a:r>
              <a:rPr baseline="31999" dirty="0"/>
              <a:t>e</a:t>
            </a:r>
            <a:r>
              <a:rPr dirty="0"/>
              <a:t> locatie en tel telkens 100 op bij de inhoud van elke dossiermap in de 2</a:t>
            </a:r>
            <a:r>
              <a:rPr baseline="31999" dirty="0"/>
              <a:t>e</a:t>
            </a:r>
            <a:r>
              <a:rPr dirty="0"/>
              <a:t> locatie.</a:t>
            </a:r>
            <a:br>
              <a:rPr dirty="0"/>
            </a:b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endParaRPr dirty="0"/>
          </a:p>
          <a:p>
            <a:pPr marL="512762" indent="-404812">
              <a:buClr>
                <a:srgbClr val="000000"/>
              </a:buClr>
              <a:buSzPct val="45000"/>
              <a:buChar char="●"/>
            </a:pPr>
            <a:r>
              <a:rPr dirty="0"/>
              <a:t>En met dit laatste voorbeeld (be)sluiten we definitief de ladekasten én de JavaScript testomgeving.</a:t>
            </a:r>
          </a:p>
        </p:txBody>
      </p:sp>
      <p:pic>
        <p:nvPicPr>
          <p:cNvPr id="575" name="// Kopieer alles van locatie 3 naar locatie 2 en tel 100…" descr="// Kopieer alles van locatie 3 naar locatie 2 en tel 100…"/>
          <p:cNvPicPr>
            <a:picLocks/>
          </p:cNvPicPr>
          <p:nvPr/>
        </p:nvPicPr>
        <p:blipFill>
          <a:blip r:embed="rId3">
            <a:extLst/>
          </a:blip>
          <a:stretch>
            <a:fillRect/>
          </a:stretch>
        </p:blipFill>
        <p:spPr>
          <a:xfrm>
            <a:off x="409397" y="3691292"/>
            <a:ext cx="12186005" cy="5007528"/>
          </a:xfrm>
          <a:prstGeom prst="rect">
            <a:avLst/>
          </a:prstGeom>
        </p:spPr>
      </p:pic>
      <p:sp>
        <p:nvSpPr>
          <p:cNvPr id="576" name="Vb. 35"/>
          <p:cNvSpPr txBox="1"/>
          <p:nvPr/>
        </p:nvSpPr>
        <p:spPr>
          <a:xfrm>
            <a:off x="11573721" y="3897752"/>
            <a:ext cx="721557" cy="346628"/>
          </a:xfrm>
          <a:prstGeom prst="rect">
            <a:avLst/>
          </a:prstGeom>
          <a:ln w="12700">
            <a:miter lim="400000"/>
          </a:ln>
          <a:extLst>
            <a:ext uri="{C572A759-6A51-4108-AA02-DFA0A04FC94B}">
              <ma14:wrappingTextBoxFlag xmlns:ma14="http://schemas.microsoft.com/office/mac/drawingml/2011/main" val="1"/>
            </a:ext>
          </a:extLst>
        </p:spPr>
        <p:txBody>
          <a:bodyPr wrap="none" lIns="59013" tIns="59013" rIns="59013" bIns="59013">
            <a:spAutoFit/>
          </a:bodyPr>
          <a:lstStyle>
            <a:lvl1pPr>
              <a:defRPr>
                <a:solidFill>
                  <a:srgbClr val="FF7F00">
                    <a:alpha val="50486"/>
                  </a:srgbClr>
                </a:solidFill>
              </a:defRPr>
            </a:lvl1pPr>
          </a:lstStyle>
          <a:p>
            <a:r>
              <a:t>Vb. 35</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0" uiExpand="1" build="p"/>
      <p:bldP spid="57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Raadsels in meer dimensies  Samenvatting"/>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Samenvatting</a:t>
            </a:r>
          </a:p>
        </p:txBody>
      </p:sp>
      <p:pic>
        <p:nvPicPr>
          <p:cNvPr id="579"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80" name="Je weet nu wat het verschil tussen dimensies en afmetingen is.…"/>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Je weet nu wat het verschil tussen dimensies en afmetingen is.</a:t>
            </a:r>
          </a:p>
          <a:p>
            <a:pPr marL="512762" indent="-404812">
              <a:buClr>
                <a:srgbClr val="000000"/>
              </a:buClr>
              <a:buSzPct val="45000"/>
              <a:buChar char="●"/>
            </a:pPr>
            <a:r>
              <a:rPr dirty="0"/>
              <a:t>Het nut van meer-dimensionale arrays is verduidelijkt.</a:t>
            </a:r>
          </a:p>
          <a:p>
            <a:pPr marL="512762" indent="-404812">
              <a:buClr>
                <a:srgbClr val="000000"/>
              </a:buClr>
              <a:buSzPct val="45000"/>
              <a:buChar char="●"/>
            </a:pPr>
            <a:r>
              <a:rPr dirty="0"/>
              <a:t>Je hebt array-elementen uit een multi-dimensionaal array herhaald opgehaald, bewerkt en weer opgeslagen.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Raadsels in meer dimensies  Vragenuurtje"/>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Raadsels in meer dimensies</a:t>
            </a:r>
            <a:br/>
            <a:r>
              <a:rPr sz="2800" spc="279"/>
              <a:t/>
            </a:r>
            <a:br>
              <a:rPr sz="2800" spc="279"/>
            </a:br>
            <a:r>
              <a:rPr sz="2800" spc="279"/>
              <a:t>Vragenuurtje</a:t>
            </a:r>
          </a:p>
        </p:txBody>
      </p:sp>
      <p:pic>
        <p:nvPicPr>
          <p:cNvPr id="584"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
        <p:nvSpPr>
          <p:cNvPr id="585" name="Zijn er onderwerpen aan bod gekomen die je niet snapt?…"/>
          <p:cNvSpPr txBox="1">
            <a:spLocks noGrp="1"/>
          </p:cNvSpPr>
          <p:nvPr>
            <p:ph type="body" idx="1"/>
          </p:nvPr>
        </p:nvSpPr>
        <p:spPr>
          <a:xfrm>
            <a:off x="648190" y="2206725"/>
            <a:ext cx="11708420" cy="7011468"/>
          </a:xfrm>
          <a:prstGeom prst="rect">
            <a:avLst/>
          </a:prstGeom>
        </p:spPr>
        <p:txBody>
          <a:bodyPr>
            <a:noAutofit/>
          </a:bodyPr>
          <a:lstStyle/>
          <a:p>
            <a:pPr marL="512762" indent="-404812">
              <a:buClr>
                <a:srgbClr val="000000"/>
              </a:buClr>
              <a:buSzPct val="45000"/>
              <a:buChar char="●"/>
            </a:pPr>
            <a:r>
              <a:rPr dirty="0"/>
              <a:t>Zijn er onderwerpen aan bod gekomen die je niet snapt?</a:t>
            </a:r>
          </a:p>
          <a:p>
            <a:pPr marL="512762" indent="-404812">
              <a:buClr>
                <a:srgbClr val="000000"/>
              </a:buClr>
              <a:buSzPct val="45000"/>
              <a:buChar char="●"/>
            </a:pPr>
            <a:r>
              <a:rPr dirty="0"/>
              <a:t>Wat precies is je niet duidelijk?</a:t>
            </a:r>
          </a:p>
          <a:p>
            <a:pPr marL="512762" indent="-404812">
              <a:buClr>
                <a:srgbClr val="000000"/>
              </a:buClr>
              <a:buSzPct val="45000"/>
              <a:buChar char="●"/>
            </a:pPr>
            <a:r>
              <a:rPr dirty="0"/>
              <a:t>Hoe kunnen we je dat beter uitleggen?</a:t>
            </a:r>
          </a:p>
          <a:p>
            <a:pPr marL="512762" indent="-404812">
              <a:buClr>
                <a:srgbClr val="000000"/>
              </a:buClr>
              <a:buSzPct val="45000"/>
              <a:buChar char="●"/>
            </a:pPr>
            <a:r>
              <a:rPr dirty="0"/>
              <a:t>Heb je meer suggesties voor het verbeteren van deze onderwerpen?</a:t>
            </a:r>
          </a:p>
          <a:p>
            <a:pPr marL="512762" indent="-404812">
              <a:buClr>
                <a:srgbClr val="000000"/>
              </a:buClr>
              <a:buSzPct val="45000"/>
              <a:buChar char="●"/>
            </a:pPr>
            <a:r>
              <a:rPr dirty="0"/>
              <a:t>Heb je suggesties voor het verbeteren van de presentatie?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Body"/>
          <p:cNvSpPr txBox="1">
            <a:spLocks noGrp="1"/>
          </p:cNvSpPr>
          <p:nvPr>
            <p:ph type="body" idx="1"/>
          </p:nvPr>
        </p:nvSpPr>
        <p:spPr>
          <a:xfrm>
            <a:off x="648190" y="2206725"/>
            <a:ext cx="11708420" cy="7011468"/>
          </a:xfrm>
          <a:prstGeom prst="rect">
            <a:avLst/>
          </a:prstGeom>
          <a:solidFill>
            <a:srgbClr val="00667F"/>
          </a:solidFill>
        </p:spPr>
        <p:txBody>
          <a:bodyPr>
            <a:noAutofit/>
          </a:bodyPr>
          <a:lstStyle/>
          <a:p>
            <a:pPr marL="512762" indent="-404812">
              <a:buClr>
                <a:srgbClr val="000000"/>
              </a:buClr>
              <a:buSzPct val="45000"/>
              <a:buChar char="●"/>
            </a:pPr>
            <a:endParaRPr/>
          </a:p>
        </p:txBody>
      </p:sp>
      <p:pic>
        <p:nvPicPr>
          <p:cNvPr id="590" name="trips-and-ticks.png" descr="trips-and-ticks.png"/>
          <p:cNvPicPr>
            <a:picLocks noChangeAspect="1"/>
          </p:cNvPicPr>
          <p:nvPr/>
        </p:nvPicPr>
        <p:blipFill>
          <a:blip r:embed="rId2">
            <a:extLst/>
          </a:blip>
          <a:srcRect/>
          <a:stretch>
            <a:fillRect/>
          </a:stretch>
        </p:blipFill>
        <p:spPr>
          <a:xfrm>
            <a:off x="3079005" y="2219479"/>
            <a:ext cx="6985742" cy="6985742"/>
          </a:xfrm>
          <a:prstGeom prst="rect">
            <a:avLst/>
          </a:prstGeom>
          <a:ln w="12700">
            <a:miter lim="400000"/>
          </a:ln>
        </p:spPr>
      </p:pic>
      <p:sp>
        <p:nvSpPr>
          <p:cNvPr id="591" name="Tips &amp; trick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Tips &amp; tricks</a:t>
            </a:r>
            <a:br/>
            <a:r>
              <a:rPr sz="2800" spc="279"/>
              <a:t/>
            </a:r>
            <a:br>
              <a:rPr sz="2800" spc="279"/>
            </a:br>
            <a:endParaRPr sz="2800" spc="279"/>
          </a:p>
        </p:txBody>
      </p:sp>
      <p:pic>
        <p:nvPicPr>
          <p:cNvPr id="592" name="image.png" descr="image.png">
            <a:hlinkClick r:id="rId3" action="ppaction://hlinksldjump"/>
          </p:cNvPr>
          <p:cNvPicPr>
            <a:picLocks noChangeAspect="1"/>
          </p:cNvPicPr>
          <p:nvPr/>
        </p:nvPicPr>
        <p:blipFill>
          <a:blip r:embed="rId4">
            <a:extLst/>
          </a:blip>
          <a:stretch>
            <a:fillRect/>
          </a:stretch>
        </p:blipFill>
        <p:spPr>
          <a:xfrm>
            <a:off x="11500095" y="370882"/>
            <a:ext cx="868809" cy="868809"/>
          </a:xfrm>
          <a:prstGeom prst="rect">
            <a:avLst/>
          </a:prstGeom>
          <a:ln w="38100">
            <a:solidFill>
              <a:srgbClr val="FFFF00"/>
            </a:solidFill>
            <a:miter lim="400000"/>
          </a:ln>
        </p:spPr>
      </p:pic>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Maak het jezelf makkelijk* bij het programmeren in HTML, CSS en JavaScript. Maak er een gewoonte van om:…"/>
          <p:cNvSpPr txBox="1">
            <a:spLocks noGrp="1"/>
          </p:cNvSpPr>
          <p:nvPr>
            <p:ph type="body" idx="1"/>
          </p:nvPr>
        </p:nvSpPr>
        <p:spPr>
          <a:xfrm>
            <a:off x="648191" y="2216390"/>
            <a:ext cx="11720714" cy="7440312"/>
          </a:xfrm>
          <a:prstGeom prst="rect">
            <a:avLst/>
          </a:prstGeom>
        </p:spPr>
        <p:txBody>
          <a:bodyPr>
            <a:noAutofit/>
          </a:bodyPr>
          <a:lstStyle/>
          <a:p>
            <a:pPr marL="512762" indent="-404812">
              <a:buClr>
                <a:srgbClr val="000000"/>
              </a:buClr>
              <a:buSzPct val="45000"/>
              <a:buChar char="●"/>
            </a:pPr>
            <a:r>
              <a:rPr dirty="0"/>
              <a:t>Maak het jezelf makkelijk* bij het programmeren in HTML, CSS en JavaScript. Maak er een gewoonte van om:</a:t>
            </a:r>
          </a:p>
          <a:p>
            <a:pPr marL="916344" lvl="1" indent="-408344">
              <a:lnSpc>
                <a:spcPct val="100000"/>
              </a:lnSpc>
              <a:buSzPct val="100000"/>
              <a:buAutoNum type="arabicPeriod"/>
              <a:defRPr sz="2800" spc="140"/>
            </a:pPr>
            <a:r>
              <a:rPr dirty="0"/>
              <a:t>Met met </a:t>
            </a:r>
            <a:r>
              <a:rPr dirty="0">
                <a:latin typeface="Montserrat Bold"/>
                <a:ea typeface="Montserrat Bold"/>
                <a:cs typeface="Montserrat Bold"/>
                <a:sym typeface="Montserrat Bold"/>
              </a:rPr>
              <a:t>F12</a:t>
            </a:r>
            <a:r>
              <a:rPr dirty="0"/>
              <a:t> de "Developer Tools" van je browser </a:t>
            </a:r>
            <a:r>
              <a:rPr dirty="0">
                <a:latin typeface="Montserrat Bold"/>
                <a:ea typeface="Montserrat Bold"/>
                <a:cs typeface="Montserrat Bold"/>
                <a:sym typeface="Montserrat Bold"/>
              </a:rPr>
              <a:t>altijd</a:t>
            </a:r>
            <a:r>
              <a:rPr dirty="0"/>
              <a:t> aan te zetten op de "Console"-tab. Dan zie meteen of je code fouten heeft als je die uitvoert.</a:t>
            </a:r>
          </a:p>
          <a:p>
            <a:pPr marL="916344" lvl="1" indent="-408344">
              <a:lnSpc>
                <a:spcPct val="100000"/>
              </a:lnSpc>
              <a:buSzPct val="100000"/>
              <a:buAutoNum type="arabicPeriod"/>
              <a:defRPr sz="2800" spc="140"/>
            </a:pPr>
            <a:r>
              <a:rPr dirty="0"/>
              <a:t>Je JavaScript code </a:t>
            </a:r>
            <a:r>
              <a:rPr dirty="0">
                <a:latin typeface="Montserrat Bold"/>
                <a:ea typeface="Montserrat Bold"/>
                <a:cs typeface="Montserrat Bold"/>
                <a:sym typeface="Montserrat Bold"/>
              </a:rPr>
              <a:t>altijd</a:t>
            </a:r>
            <a:r>
              <a:rPr dirty="0"/>
              <a:t> met                          te beginnen om er voor te zorgen dat je variabelen eerst moet declareren voordat je ze kunt gebruiken.</a:t>
            </a:r>
          </a:p>
          <a:p>
            <a:pPr marL="916344" lvl="1" indent="-408344">
              <a:lnSpc>
                <a:spcPct val="100000"/>
              </a:lnSpc>
              <a:buSzPct val="100000"/>
              <a:buAutoNum type="arabicPeriod"/>
              <a:defRPr sz="2800" spc="140"/>
            </a:pPr>
            <a:r>
              <a:rPr dirty="0"/>
              <a:t>Extra typwerk te voorkomen door veelgebruikte code/statements af te korten. Bijv.:                       kort je af </a:t>
            </a:r>
            <a:r>
              <a:rPr dirty="0" smtClean="0"/>
              <a:t>met</a:t>
            </a:r>
            <a:r>
              <a:rPr lang="en-US" dirty="0" smtClean="0"/>
              <a:t>  </a:t>
            </a:r>
            <a:r>
              <a:rPr dirty="0" smtClean="0"/>
              <a:t>                                         </a:t>
            </a:r>
            <a:r>
              <a:rPr dirty="0"/>
              <a:t>. Typ van nu af </a:t>
            </a:r>
            <a:r>
              <a:rPr dirty="0" smtClean="0"/>
              <a:t>aan</a:t>
            </a:r>
            <a:r>
              <a:rPr lang="en-US" dirty="0" smtClean="0"/>
              <a:t/>
            </a:r>
            <a:br>
              <a:rPr lang="en-US" dirty="0" smtClean="0"/>
            </a:br>
            <a:r>
              <a:rPr lang="en-US" dirty="0" smtClean="0"/>
              <a:t>                          </a:t>
            </a:r>
            <a:r>
              <a:rPr dirty="0" smtClean="0"/>
              <a:t>om </a:t>
            </a:r>
            <a:r>
              <a:rPr dirty="0"/>
              <a:t>de inhoud van "variabele" te </a:t>
            </a:r>
            <a:r>
              <a:rPr lang="en-US" dirty="0" smtClean="0"/>
              <a:t>ton</a:t>
            </a:r>
            <a:r>
              <a:rPr dirty="0" smtClean="0"/>
              <a:t>en.</a:t>
            </a:r>
            <a:endParaRPr dirty="0"/>
          </a:p>
          <a:p>
            <a:pPr>
              <a:lnSpc>
                <a:spcPct val="100000"/>
              </a:lnSpc>
              <a:defRPr sz="1800" spc="90"/>
            </a:pPr>
            <a:r>
              <a:rPr dirty="0"/>
              <a:t>* Doe er je voordeel mee. Of niet. Jouw feestje, jouw keuze.</a:t>
            </a:r>
          </a:p>
        </p:txBody>
      </p:sp>
      <p:sp>
        <p:nvSpPr>
          <p:cNvPr id="596" name="Tips &amp; trick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Tips &amp; tricks</a:t>
            </a:r>
            <a:br/>
            <a:r>
              <a:rPr sz="2800" spc="279"/>
              <a:t/>
            </a:r>
            <a:br>
              <a:rPr sz="2800" spc="279"/>
            </a:br>
            <a:endParaRPr sz="2800" spc="279"/>
          </a:p>
        </p:txBody>
      </p:sp>
      <p:pic>
        <p:nvPicPr>
          <p:cNvPr id="597"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pic>
        <p:nvPicPr>
          <p:cNvPr id="598" name="'use strict';" descr="'use strict';"/>
          <p:cNvPicPr>
            <a:picLocks/>
          </p:cNvPicPr>
          <p:nvPr/>
        </p:nvPicPr>
        <p:blipFill>
          <a:blip r:embed="rId3">
            <a:extLst/>
          </a:blip>
          <a:stretch>
            <a:fillRect/>
          </a:stretch>
        </p:blipFill>
        <p:spPr>
          <a:xfrm>
            <a:off x="7004327" y="5340176"/>
            <a:ext cx="3206392" cy="967028"/>
          </a:xfrm>
          <a:prstGeom prst="rect">
            <a:avLst/>
          </a:prstGeom>
        </p:spPr>
      </p:pic>
      <p:pic>
        <p:nvPicPr>
          <p:cNvPr id="599" name="cl(variabele);" descr="cl(variabele);"/>
          <p:cNvPicPr>
            <a:picLocks/>
          </p:cNvPicPr>
          <p:nvPr/>
        </p:nvPicPr>
        <p:blipFill>
          <a:blip r:embed="rId4">
            <a:extLst/>
          </a:blip>
          <a:stretch>
            <a:fillRect/>
          </a:stretch>
        </p:blipFill>
        <p:spPr>
          <a:xfrm>
            <a:off x="1208099" y="8164215"/>
            <a:ext cx="3326468" cy="892728"/>
          </a:xfrm>
          <a:prstGeom prst="rect">
            <a:avLst/>
          </a:prstGeom>
        </p:spPr>
      </p:pic>
      <p:pic>
        <p:nvPicPr>
          <p:cNvPr id="600" name="const cl = console.log;" descr="const cl = console.log;"/>
          <p:cNvPicPr>
            <a:picLocks/>
          </p:cNvPicPr>
          <p:nvPr/>
        </p:nvPicPr>
        <p:blipFill>
          <a:blip r:embed="rId5">
            <a:extLst/>
          </a:blip>
          <a:stretch>
            <a:fillRect/>
          </a:stretch>
        </p:blipFill>
        <p:spPr>
          <a:xfrm>
            <a:off x="2661349" y="7717851"/>
            <a:ext cx="5127469" cy="892728"/>
          </a:xfrm>
          <a:prstGeom prst="rect">
            <a:avLst/>
          </a:prstGeom>
        </p:spPr>
      </p:pic>
      <p:pic>
        <p:nvPicPr>
          <p:cNvPr id="601" name="console.log" descr="console.log"/>
          <p:cNvPicPr>
            <a:picLocks/>
          </p:cNvPicPr>
          <p:nvPr/>
        </p:nvPicPr>
        <p:blipFill>
          <a:blip r:embed="rId6">
            <a:extLst/>
          </a:blip>
          <a:stretch>
            <a:fillRect/>
          </a:stretch>
        </p:blipFill>
        <p:spPr>
          <a:xfrm>
            <a:off x="8116323" y="7277917"/>
            <a:ext cx="2799332" cy="96702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uiExpand="1" build="p" bldLvl="5"/>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Zijn wijzigingen in je code niet goed?…"/>
          <p:cNvSpPr txBox="1">
            <a:spLocks noGrp="1"/>
          </p:cNvSpPr>
          <p:nvPr>
            <p:ph type="body" idx="1"/>
          </p:nvPr>
        </p:nvSpPr>
        <p:spPr>
          <a:xfrm>
            <a:off x="648190" y="2216390"/>
            <a:ext cx="11708420" cy="7011468"/>
          </a:xfrm>
          <a:prstGeom prst="rect">
            <a:avLst/>
          </a:prstGeom>
        </p:spPr>
        <p:txBody>
          <a:bodyPr>
            <a:noAutofit/>
          </a:bodyPr>
          <a:lstStyle/>
          <a:p>
            <a:pPr marL="909052" lvl="1" indent="-401052">
              <a:buSzPct val="100000"/>
              <a:buAutoNum type="arabicPeriod" startAt="4"/>
            </a:pPr>
            <a:r>
              <a:rPr dirty="0"/>
              <a:t>Zijn wijzigingen in je code niet goed?</a:t>
            </a:r>
          </a:p>
          <a:p>
            <a:pPr marL="1417052" lvl="2" indent="-401052">
              <a:buSzPct val="100000"/>
              <a:buAutoNum type="alphaLcPeriod"/>
            </a:pPr>
            <a:r>
              <a:rPr dirty="0">
                <a:latin typeface="Montserrat Bold"/>
                <a:ea typeface="Montserrat Bold"/>
                <a:cs typeface="Montserrat Bold"/>
                <a:sym typeface="Montserrat Bold"/>
              </a:rPr>
              <a:t>Undo</a:t>
            </a:r>
            <a:r>
              <a:rPr dirty="0"/>
              <a:t>: Gebruik Ctrl-Z (Windows en Linux) of Cmd-Z (macOS) om wijzigingen (herhaald) ongedaan te maken.</a:t>
            </a:r>
          </a:p>
          <a:p>
            <a:pPr marL="1417052" lvl="2" indent="-401052">
              <a:buSzPct val="100000"/>
              <a:buAutoNum type="alphaLcPeriod"/>
            </a:pPr>
            <a:r>
              <a:rPr dirty="0">
                <a:latin typeface="Montserrat Bold"/>
                <a:ea typeface="Montserrat Bold"/>
                <a:cs typeface="Montserrat Bold"/>
                <a:sym typeface="Montserrat Bold"/>
              </a:rPr>
              <a:t>Redo</a:t>
            </a:r>
            <a:r>
              <a:rPr dirty="0"/>
              <a:t>: Ctrl-Y (Windows), Shift-Ctrl-Z (Linux) of Shift-Cmd-Z (macOS) om wijzigingen (herhaald) opnieuw toe te passen.</a:t>
            </a:r>
          </a:p>
          <a:p>
            <a:pPr marL="909052" lvl="1" indent="-401052">
              <a:buSzPct val="100000"/>
              <a:buAutoNum type="arabicPeriod" startAt="4"/>
            </a:pPr>
            <a:r>
              <a:rPr dirty="0"/>
              <a:t>Grote wijzigingen waarvan je niet zeker weet of die goed zijn? Sla op je code op en maak met de "file manager" door middel van een klik op de file en Ctrl-C/Ctrl-V (Cmd-C/Cmd-V) een reservekopie.</a:t>
            </a:r>
          </a:p>
        </p:txBody>
      </p:sp>
      <p:sp>
        <p:nvSpPr>
          <p:cNvPr id="605" name="Tips &amp; tricks"/>
          <p:cNvSpPr txBox="1">
            <a:spLocks noGrp="1"/>
          </p:cNvSpPr>
          <p:nvPr>
            <p:ph type="title"/>
          </p:nvPr>
        </p:nvSpPr>
        <p:spPr>
          <a:xfrm>
            <a:off x="648190" y="389324"/>
            <a:ext cx="11708420" cy="1614672"/>
          </a:xfrm>
          <a:prstGeom prst="rect">
            <a:avLst/>
          </a:prstGeom>
          <a:solidFill>
            <a:srgbClr val="FFFFC8"/>
          </a:solidFill>
        </p:spPr>
        <p:txBody>
          <a:bodyPr anchor="t"/>
          <a:lstStyle/>
          <a:p>
            <a:pPr algn="l">
              <a:defRPr sz="4000" spc="399"/>
            </a:pPr>
            <a:r>
              <a:t>Tips &amp; tricks</a:t>
            </a:r>
            <a:br/>
            <a:r>
              <a:rPr sz="2800" spc="279"/>
              <a:t/>
            </a:r>
            <a:br>
              <a:rPr sz="2800" spc="279"/>
            </a:br>
            <a:endParaRPr sz="2800" spc="279"/>
          </a:p>
        </p:txBody>
      </p:sp>
      <p:pic>
        <p:nvPicPr>
          <p:cNvPr id="606" name="image.png" descr="image.png"/>
          <p:cNvPicPr>
            <a:picLocks noChangeAspect="1"/>
          </p:cNvPicPr>
          <p:nvPr/>
        </p:nvPicPr>
        <p:blipFill>
          <a:blip r:embed="rId2">
            <a:extLst/>
          </a:blip>
          <a:stretch>
            <a:fillRect/>
          </a:stretch>
        </p:blipFill>
        <p:spPr>
          <a:xfrm>
            <a:off x="11500095" y="370882"/>
            <a:ext cx="868809" cy="868809"/>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 grpId="0" uiExpand="1" build="p" bldLvl="5"/>
    </p:bldLst>
  </p:timing>
</p:sld>
</file>

<file path=ppt/theme/theme1.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Times New Roman"/>
        <a:ea typeface="Times New Roman"/>
        <a:cs typeface="Times New Roman"/>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9013" tIns="59013" rIns="59013" bIns="59013" numCol="1" spcCol="38100" rtlCol="0" anchor="t">
        <a:spAutoFit/>
      </a:bodyPr>
      <a:lstStyle>
        <a:defPPr marL="0" marR="0" indent="0" algn="l" defTabSz="590133" rtl="0" fontAlgn="auto" latinLnBrk="0" hangingPunct="0">
          <a:lnSpc>
            <a:spcPct val="93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9013" tIns="59013" rIns="59013" bIns="59013" numCol="1" spcCol="38100" rtlCol="0" anchor="t">
        <a:spAutoFit/>
      </a:bodyPr>
      <a:lstStyle>
        <a:defPPr marL="0" marR="0" indent="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Times New Roman"/>
        <a:ea typeface="Times New Roman"/>
        <a:cs typeface="Times New Roman"/>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9013" tIns="59013" rIns="59013" bIns="59013" numCol="1" spcCol="38100" rtlCol="0" anchor="t">
        <a:spAutoFit/>
      </a:bodyPr>
      <a:lstStyle>
        <a:defPPr marL="0" marR="0" indent="0" algn="l" defTabSz="590133" rtl="0" fontAlgn="auto" latinLnBrk="0" hangingPunct="0">
          <a:lnSpc>
            <a:spcPct val="93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9013" tIns="59013" rIns="59013" bIns="59013" numCol="1" spcCol="38100" rtlCol="0" anchor="t">
        <a:spAutoFit/>
      </a:bodyPr>
      <a:lstStyle>
        <a:defPPr marL="0" marR="0" indent="0" algn="l" defTabSz="590133" rtl="0" fontAlgn="auto" latinLnBrk="0" hangingPunct="0">
          <a:lnSpc>
            <a:spcPct val="93000"/>
          </a:lnSpc>
          <a:spcBef>
            <a:spcPts val="0"/>
          </a:spcBef>
          <a:spcAft>
            <a:spcPts val="0"/>
          </a:spcAft>
          <a:buClrTx/>
          <a:buSzTx/>
          <a:buFontTx/>
          <a:buNone/>
          <a:tabLst/>
          <a:defRPr kumimoji="0" sz="1400" b="0" i="0" u="none" strike="noStrike" cap="none" spc="70" normalizeH="0" baseline="0">
            <a:ln>
              <a:noFill/>
            </a:ln>
            <a:solidFill>
              <a:srgbClr val="000000"/>
            </a:solidFill>
            <a:effectLst/>
            <a:uFillTx/>
            <a:latin typeface="Montserrat Regular"/>
            <a:ea typeface="Montserrat Regular"/>
            <a:cs typeface="Montserrat Regular"/>
            <a:sym typeface="Montserra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4516</TotalTime>
  <Words>6166</Words>
  <Application>Microsoft Macintosh PowerPoint</Application>
  <PresentationFormat>Custom</PresentationFormat>
  <Paragraphs>655</Paragraphs>
  <Slides>137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137</vt:i4>
      </vt:variant>
    </vt:vector>
  </HeadingPairs>
  <TitlesOfParts>
    <vt:vector size="144" baseType="lpstr">
      <vt:lpstr>Apple Color Emoji</vt:lpstr>
      <vt:lpstr>Avenir Next Condensed Heavy</vt:lpstr>
      <vt:lpstr>Montserrat Bold</vt:lpstr>
      <vt:lpstr>Montserrat Regular</vt:lpstr>
      <vt:lpstr>Times New Roman</vt:lpstr>
      <vt:lpstr>Arial</vt:lpstr>
      <vt:lpstr>Office</vt:lpstr>
      <vt:lpstr>An Array Primer</vt:lpstr>
      <vt:lpstr>Inhoudsopgave  Ga naar een hoofdstuk door op de titel te klikken</vt:lpstr>
      <vt:lpstr>Eerst even dit... </vt:lpstr>
      <vt:lpstr>Eerst even dit...   Over deze presentatie </vt:lpstr>
      <vt:lpstr>Eerst even dit...   Wat levert het volgen van deze presentatie op? </vt:lpstr>
      <vt:lpstr>Eerst even dit...  wat heb je wel/niet nodig?</vt:lpstr>
      <vt:lpstr>Eerst even dit...  Over het lesmateriaal</vt:lpstr>
      <vt:lpstr>Wat is een array?  </vt:lpstr>
      <vt:lpstr>Wat is een array?  Wat komt er aan bod?</vt:lpstr>
      <vt:lpstr>Wat is een array?  Engels - Nederlands</vt:lpstr>
      <vt:lpstr>Wat is een array?  De definitie van een array</vt:lpstr>
      <vt:lpstr>Wat is een array?  De expert aan het woord... </vt:lpstr>
      <vt:lpstr>Wat is een array?  De expert aan het woord... </vt:lpstr>
      <vt:lpstr>Wat is een array?  Index? Sleutel?</vt:lpstr>
      <vt:lpstr>Wat is een array?  Arrays komen overal voor</vt:lpstr>
      <vt:lpstr>Wat is een array?  Een vergelijk</vt:lpstr>
      <vt:lpstr>Wat is een array?  Nummering</vt:lpstr>
      <vt:lpstr>Wat is een array?  Nummering</vt:lpstr>
      <vt:lpstr>Wat is een array?  Een begrippen-uitstapje - Declaratie</vt:lpstr>
      <vt:lpstr>Wat is een array?  Een begrippen-uitstapje - Definitie</vt:lpstr>
      <vt:lpstr>Wat is een array?  Een begrippen-uitstapje - Samenvatting</vt:lpstr>
      <vt:lpstr>Wat is een array?  Declaratie en definitie</vt:lpstr>
      <vt:lpstr>Wat is een array?  Declaratie en definitie gecombineerd</vt:lpstr>
      <vt:lpstr>Wat is een array?  Voor- en nadelen</vt:lpstr>
      <vt:lpstr>Wat is een array?  Voor- en nadelen</vt:lpstr>
      <vt:lpstr>Wat is een array?  We houden het simpel</vt:lpstr>
      <vt:lpstr>Wat is een array?  Opdracht 1</vt:lpstr>
      <vt:lpstr>Wat is een array?  Oplossing opdracht 1</vt:lpstr>
      <vt:lpstr>Wat is een array?  Let, const of var?</vt:lpstr>
      <vt:lpstr>Wat is een array?   Let, const of var?</vt:lpstr>
      <vt:lpstr>Wat is een array?   Let, const of var?</vt:lpstr>
      <vt:lpstr>Wat is een array?   Let, const of var?</vt:lpstr>
      <vt:lpstr>Wat is een array?  Samenvatting</vt:lpstr>
      <vt:lpstr>Wat is een array?  Vragenuurtje</vt:lpstr>
      <vt:lpstr>Hoe gebruiken we een array?  </vt:lpstr>
      <vt:lpstr>Hoe gebruiken we een array?  Wat komt er aan bod?</vt:lpstr>
      <vt:lpstr>Hoe gebruiken we een array?  Array-elementen adresseren.</vt:lpstr>
      <vt:lpstr>Hoe gebruiken we een array?  Array-elementen adresseren.</vt:lpstr>
      <vt:lpstr>Hoe gebruiken we een array?  Array-elementen adresseren.</vt:lpstr>
      <vt:lpstr>Hoe gebruiken we een array?  Iets opslaan in een array-element</vt:lpstr>
      <vt:lpstr>Hoe gebruiken we een array?  Opdracht 2</vt:lpstr>
      <vt:lpstr>Hoe gebruiken we een array?  Oplossing opdracht 2</vt:lpstr>
      <vt:lpstr>Hoe gebruiken we een array?  De inhoud van een array-element ophalen</vt:lpstr>
      <vt:lpstr>Hoe gebruiken we een array?  Variabele indices</vt:lpstr>
      <vt:lpstr>Hoe gebruiken we een array?  Variabele indices</vt:lpstr>
      <vt:lpstr>Hoe gebruiken we een array?  Variabele indices</vt:lpstr>
      <vt:lpstr>Hoe gebruiken we een array?  Variabele indices</vt:lpstr>
      <vt:lpstr>Hoe gebruiken we een array?  Variabele indices</vt:lpstr>
      <vt:lpstr>Hoe gebruiken we een array?  Opdracht 3</vt:lpstr>
      <vt:lpstr>Hoe gebruiken we een array?  Opdracht 3</vt:lpstr>
      <vt:lpstr>Hoe gebruiken we een array?  Oplossing opdracht 3</vt:lpstr>
      <vt:lpstr>Hoe gebruiken we een array?  Opdracht 4</vt:lpstr>
      <vt:lpstr>Hoe gebruiken we een array?  Oplossing opdracht 4</vt:lpstr>
      <vt:lpstr>Hoe gebruiken we een array?  Ophalen, bewerken en opslaan herhalen</vt:lpstr>
      <vt:lpstr>Hoe gebruiken we een array?  Ophalen, bewerken en opslaan herhalen</vt:lpstr>
      <vt:lpstr>Hoe gebruiken we een array?  Iets over de for-loop</vt:lpstr>
      <vt:lpstr>Hoe gebruiken we een array?  Iets over de for-loop</vt:lpstr>
      <vt:lpstr>Hoe gebruiken we een array?  Iets over de for-loop</vt:lpstr>
      <vt:lpstr>Hoe gebruiken we een array?  Iets over de for-loop</vt:lpstr>
      <vt:lpstr>Hoe gebruiken we een array?  De geschiedenis van de loop-variabele</vt:lpstr>
      <vt:lpstr>Hoe gebruiken we een array?  De geschiedenis van de loop-variabele</vt:lpstr>
      <vt:lpstr>Hoe gebruiken we een array?  Opdracht 5</vt:lpstr>
      <vt:lpstr>Hoe gebruiken we een array?  Oplossing opdracht 5</vt:lpstr>
      <vt:lpstr>Hoe gebruiken we een array?  Opdracht 6</vt:lpstr>
      <vt:lpstr>Hoe gebruiken we een array?  Oplossing opdracht 6</vt:lpstr>
      <vt:lpstr>Hoe gebruiken we een array?  Opdracht 7</vt:lpstr>
      <vt:lpstr>Hoe gebruiken we een array?  Oplossing opdracht 7</vt:lpstr>
      <vt:lpstr>Hoe gebruiken we een array?  Samenvatting</vt:lpstr>
      <vt:lpstr>Hoe gebruiken we een array?  Vragenuurtje</vt:lpstr>
      <vt:lpstr>Raadsels in meer dimensies  </vt:lpstr>
      <vt:lpstr>Raadsels in meer dimensies  Wat komt er aan bod?</vt:lpstr>
      <vt:lpstr>Raadsels in meer dimensies  Over dimensies en afmetingen</vt:lpstr>
      <vt:lpstr>Raadsels in meer dimensies  Altijd maar weer die wiskunde!</vt:lpstr>
      <vt:lpstr>Raadsels in meer dimensies  Een innige relatie</vt:lpstr>
      <vt:lpstr>Raadsels in meer dimensies  Hoe stel ik me die dimensies voor?</vt:lpstr>
      <vt:lpstr>Raadsels in meer dimensies  Waarom meer-dimensionale arrays?</vt:lpstr>
      <vt:lpstr>Raadsels in meer dimensies  Waarom meer-dimensionale arrays?</vt:lpstr>
      <vt:lpstr>Raadsels in meer dimensies  Waarom meer-dimensionale arrays?</vt:lpstr>
      <vt:lpstr>Raadsels in meer dimensies  Waarom meer-dimensionale arrays?</vt:lpstr>
      <vt:lpstr>Raadsels in meer dimensies  Waarom meer-dimensionale arrays?</vt:lpstr>
      <vt:lpstr>Raadsels in meer dimensies  Van 1 naar 4 dimensies in slow-motion</vt:lpstr>
      <vt:lpstr>Raadsels in meer dimensies  Nieuwe ladekasten</vt:lpstr>
      <vt:lpstr>Raadsels in meer dimensies  Nieuwe ladekasten in JavaScript</vt:lpstr>
      <vt:lpstr>Raadsels in meer dimensies  Nieuwe ladekasten in JavaScript</vt:lpstr>
      <vt:lpstr>Raadsels in meer dimensies  Nieuwe ladekasten in JavaScript nummeren en indiceren</vt:lpstr>
      <vt:lpstr>Raadsels in meer dimensies  Nog meer nieuwe ladekasten</vt:lpstr>
      <vt:lpstr>Raadsels in meer dimensies  Nog meer nieuwe ladekasten - voorbeelden</vt:lpstr>
      <vt:lpstr>Raadsels in meer dimensies  Nog meer nieuwe ladekasten - voorbeelden</vt:lpstr>
      <vt:lpstr>Raadsels in meer dimensies  Nog meer nieuwe ladekasten - voorbeelden</vt:lpstr>
      <vt:lpstr>Raadsels in meer dimensies  Vragen over nog meer nieuwe ladekasten</vt:lpstr>
      <vt:lpstr>Raadsels in meer dimensies  Antwoorden op vragen over nog meer nieuwe ladekasten</vt:lpstr>
      <vt:lpstr>Raadsels in meer dimensies  Nog meer nieuwe ladekasten - Nog meer voorbeelden</vt:lpstr>
      <vt:lpstr>Raadsels in meer dimensies  Nog meer nieuwe ladekasten - Nog meer voorbeelden</vt:lpstr>
      <vt:lpstr>Raadsels in meer dimensies  Nog meer nieuwe ladekasten - Nog meer voorbeelden</vt:lpstr>
      <vt:lpstr>Raadsels in meer dimensies  Samenvatting</vt:lpstr>
      <vt:lpstr>Raadsels in meer dimensies  Vragenuurtje</vt:lpstr>
      <vt:lpstr>Tips &amp; tricks  </vt:lpstr>
      <vt:lpstr>Tips &amp; tricks  </vt:lpstr>
      <vt:lpstr>Tips &amp; tricks  </vt:lpstr>
      <vt:lpstr>Tips &amp; tricks  </vt:lpstr>
      <vt:lpstr>Tips &amp; tricks  </vt:lpstr>
      <vt:lpstr>Tips &amp; tricks  </vt:lpstr>
      <vt:lpstr>Tips &amp; tricks  Samenvatting</vt:lpstr>
      <vt:lpstr>Tips &amp; tricks  Vragenuurtje</vt:lpstr>
      <vt:lpstr>Debuggen  </vt:lpstr>
      <vt:lpstr>Debuggen  Wat komt er aan bod?</vt:lpstr>
      <vt:lpstr>Debuggen  Wat is debuggen?</vt:lpstr>
      <vt:lpstr>Debuggen  Waar komt de term vandaan?</vt:lpstr>
      <vt:lpstr>Debuggen  Waar komt de term vandaan?</vt:lpstr>
      <vt:lpstr>Debuggen  Waarom zou je debuggen?</vt:lpstr>
      <vt:lpstr>Debuggen  Waarom zou je debuggen?</vt:lpstr>
      <vt:lpstr>Debuggen  Waarom zou je debuggen?</vt:lpstr>
      <vt:lpstr>Debuggen  Waarom zou je debuggen?</vt:lpstr>
      <vt:lpstr>Debuggen  Hoe debug je?</vt:lpstr>
      <vt:lpstr>Debuggen  Hoe debug je?</vt:lpstr>
      <vt:lpstr>Debuggen  Hoe debug je JavaScript?</vt:lpstr>
      <vt:lpstr>Debuggen  Hoe debug je JavaScript?</vt:lpstr>
      <vt:lpstr>Debuggen  Hoe debug je JavaScript?</vt:lpstr>
      <vt:lpstr>Debuggen  Hoe debug je JavaScript?</vt:lpstr>
      <vt:lpstr>Debuggen  Hoe debug je JavaScript?</vt:lpstr>
      <vt:lpstr>Debuggen  Hoe debug je JavaScript?</vt:lpstr>
      <vt:lpstr>Debuggen  Hoe debug je JavaScript?</vt:lpstr>
      <vt:lpstr>Debuggen  Hoe debug je JavaScript?</vt:lpstr>
      <vt:lpstr>Debuggen  Hoe debug je JavaScript?</vt:lpstr>
      <vt:lpstr>Debuggen  Hoe debug je JavaScript?</vt:lpstr>
      <vt:lpstr>Debuggen  Hoe debug je JavaScript?</vt:lpstr>
      <vt:lpstr>Debuggen  Oefeningen</vt:lpstr>
      <vt:lpstr>Debuggen  Oefeningen</vt:lpstr>
      <vt:lpstr>Debuggen  Oefeningen</vt:lpstr>
      <vt:lpstr>Debuggen  Oefeningen</vt:lpstr>
      <vt:lpstr>Debuggen  Oefeningen</vt:lpstr>
      <vt:lpstr>Debuggen  Waarschuwing</vt:lpstr>
      <vt:lpstr>Debuggen  Samenvatting</vt:lpstr>
      <vt:lpstr>Debuggen  Vragenuurtje</vt:lpstr>
      <vt:lpstr>En tenslotte nog dit...   </vt:lpstr>
      <vt:lpstr>En tenslotte nog dit...   </vt:lpstr>
      <vt:lpstr>Appendix - Een scenario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Array Primer</dc:title>
  <cp:lastModifiedBy>REA-College</cp:lastModifiedBy>
  <cp:revision>348</cp:revision>
  <cp:lastPrinted>2024-03-12T22:53:09Z</cp:lastPrinted>
  <dcterms:modified xsi:type="dcterms:W3CDTF">2024-03-12T22:53:21Z</dcterms:modified>
</cp:coreProperties>
</file>